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Montserrat Ultra-Bold" panose="020B0604020202020204" charset="0"/>
      <p:regular r:id="rId14"/>
    </p:embeddedFont>
    <p:embeddedFont>
      <p:font typeface="Open Sans" panose="020B0606030504020204" pitchFamily="34" charset="0"/>
      <p:regular r:id="rId15"/>
    </p:embeddedFont>
    <p:embeddedFont>
      <p:font typeface="Open Sans Bold" panose="020B0806030504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8" d="100"/>
          <a:sy n="78" d="100"/>
        </p:scale>
        <p:origin x="120"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66" b="-4666"/>
            </a:stretch>
          </a:blipFill>
        </p:spPr>
        <p:txBody>
          <a:bodyPr/>
          <a:lstStyle/>
          <a:p>
            <a:endParaRPr lang="en-US"/>
          </a:p>
        </p:txBody>
      </p:sp>
      <p:grpSp>
        <p:nvGrpSpPr>
          <p:cNvPr id="3" name="Group 3"/>
          <p:cNvGrpSpPr/>
          <p:nvPr/>
        </p:nvGrpSpPr>
        <p:grpSpPr>
          <a:xfrm>
            <a:off x="0" y="0"/>
            <a:ext cx="2954832" cy="2954832"/>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6A429">
                <a:alpha val="84706"/>
              </a:srgbClr>
            </a:solidFill>
          </p:spPr>
          <p:txBody>
            <a:bodyPr/>
            <a:lstStyle/>
            <a:p>
              <a:endParaRPr lang="en-US"/>
            </a:p>
          </p:txBody>
        </p:sp>
      </p:grpSp>
      <p:grpSp>
        <p:nvGrpSpPr>
          <p:cNvPr id="5" name="Group 5"/>
          <p:cNvGrpSpPr/>
          <p:nvPr/>
        </p:nvGrpSpPr>
        <p:grpSpPr>
          <a:xfrm>
            <a:off x="2954832" y="2954832"/>
            <a:ext cx="15333168" cy="4108844"/>
            <a:chOff x="0" y="0"/>
            <a:chExt cx="7996310" cy="2142779"/>
          </a:xfrm>
        </p:grpSpPr>
        <p:sp>
          <p:nvSpPr>
            <p:cNvPr id="6" name="Freeform 6"/>
            <p:cNvSpPr/>
            <p:nvPr/>
          </p:nvSpPr>
          <p:spPr>
            <a:xfrm>
              <a:off x="0" y="0"/>
              <a:ext cx="7996310" cy="2142779"/>
            </a:xfrm>
            <a:custGeom>
              <a:avLst/>
              <a:gdLst/>
              <a:ahLst/>
              <a:cxnLst/>
              <a:rect l="l" t="t" r="r" b="b"/>
              <a:pathLst>
                <a:path w="7996310" h="2142779">
                  <a:moveTo>
                    <a:pt x="0" y="0"/>
                  </a:moveTo>
                  <a:lnTo>
                    <a:pt x="7996310" y="0"/>
                  </a:lnTo>
                  <a:lnTo>
                    <a:pt x="7996310" y="2142779"/>
                  </a:lnTo>
                  <a:lnTo>
                    <a:pt x="0" y="2142779"/>
                  </a:lnTo>
                  <a:close/>
                </a:path>
              </a:pathLst>
            </a:custGeom>
            <a:solidFill>
              <a:srgbClr val="20252F">
                <a:alpha val="84706"/>
              </a:srgbClr>
            </a:solidFill>
          </p:spPr>
          <p:txBody>
            <a:bodyPr/>
            <a:lstStyle/>
            <a:p>
              <a:endParaRPr lang="en-US"/>
            </a:p>
          </p:txBody>
        </p:sp>
      </p:grpSp>
      <p:grpSp>
        <p:nvGrpSpPr>
          <p:cNvPr id="7" name="Group 7"/>
          <p:cNvGrpSpPr/>
          <p:nvPr/>
        </p:nvGrpSpPr>
        <p:grpSpPr>
          <a:xfrm>
            <a:off x="17835213" y="7063676"/>
            <a:ext cx="452787" cy="2194624"/>
            <a:chOff x="0" y="0"/>
            <a:chExt cx="293277" cy="1421492"/>
          </a:xfrm>
        </p:grpSpPr>
        <p:sp>
          <p:nvSpPr>
            <p:cNvPr id="8" name="Freeform 8"/>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alpha val="84706"/>
              </a:srgbClr>
            </a:solidFill>
          </p:spPr>
          <p:txBody>
            <a:bodyPr/>
            <a:lstStyle/>
            <a:p>
              <a:endParaRPr lang="en-US"/>
            </a:p>
          </p:txBody>
        </p:sp>
      </p:grpSp>
      <p:sp>
        <p:nvSpPr>
          <p:cNvPr id="9" name="Freeform 9"/>
          <p:cNvSpPr/>
          <p:nvPr/>
        </p:nvSpPr>
        <p:spPr>
          <a:xfrm>
            <a:off x="15058465"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7600950" y="3600450"/>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688B"/>
            </a:solidFill>
          </p:spPr>
          <p:txBody>
            <a:bodyPr/>
            <a:lstStyle/>
            <a:p>
              <a:endParaRPr lang="en-US"/>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3407619" y="3897560"/>
            <a:ext cx="14427594" cy="2228215"/>
          </a:xfrm>
          <a:prstGeom prst="rect">
            <a:avLst/>
          </a:prstGeom>
        </p:spPr>
        <p:txBody>
          <a:bodyPr lIns="0" tIns="0" rIns="0" bIns="0" rtlCol="0" anchor="t">
            <a:spAutoFit/>
          </a:bodyPr>
          <a:lstStyle/>
          <a:p>
            <a:pPr algn="ctr">
              <a:lnSpc>
                <a:spcPts val="8959"/>
              </a:lnSpc>
              <a:spcBef>
                <a:spcPct val="0"/>
              </a:spcBef>
            </a:pPr>
            <a:r>
              <a:rPr lang="en-US" sz="6399" b="1">
                <a:solidFill>
                  <a:srgbClr val="F6A429"/>
                </a:solidFill>
                <a:latin typeface="Montserrat Ultra-Bold"/>
                <a:ea typeface="Montserrat Ultra-Bold"/>
                <a:cs typeface="Montserrat Ultra-Bold"/>
                <a:sym typeface="Montserrat Ultra-Bold"/>
              </a:rPr>
              <a:t>CASE STUDY: SUCCESSFUL CONTAINERIZATION PROJECTS</a:t>
            </a:r>
          </a:p>
        </p:txBody>
      </p:sp>
      <p:sp>
        <p:nvSpPr>
          <p:cNvPr id="14" name="TextBox 14"/>
          <p:cNvSpPr txBox="1"/>
          <p:nvPr/>
        </p:nvSpPr>
        <p:spPr>
          <a:xfrm>
            <a:off x="7970042" y="7480615"/>
            <a:ext cx="7884567" cy="297180"/>
          </a:xfrm>
          <a:prstGeom prst="rect">
            <a:avLst/>
          </a:prstGeom>
        </p:spPr>
        <p:txBody>
          <a:bodyPr lIns="0" tIns="0" rIns="0" bIns="0" rtlCol="0" anchor="t">
            <a:spAutoFit/>
          </a:bodyPr>
          <a:lstStyle/>
          <a:p>
            <a:pPr algn="l">
              <a:lnSpc>
                <a:spcPts val="2519"/>
              </a:lnSpc>
              <a:spcBef>
                <a:spcPct val="0"/>
              </a:spcBef>
            </a:pPr>
            <a:r>
              <a:rPr lang="en-US" sz="1799" spc="1258">
                <a:solidFill>
                  <a:srgbClr val="FFFFFF"/>
                </a:solidFill>
                <a:latin typeface="Open Sans"/>
                <a:ea typeface="Open Sans"/>
                <a:cs typeface="Open Sans"/>
                <a:sym typeface="Open Sans"/>
              </a:rPr>
              <a:t>GROUP ACTIVITY PRESENTATION</a:t>
            </a:r>
          </a:p>
        </p:txBody>
      </p:sp>
      <p:sp>
        <p:nvSpPr>
          <p:cNvPr id="15" name="TextBox 15"/>
          <p:cNvSpPr txBox="1"/>
          <p:nvPr/>
        </p:nvSpPr>
        <p:spPr>
          <a:xfrm>
            <a:off x="15480459"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FFFFFF"/>
                </a:solidFill>
                <a:latin typeface="Open Sans"/>
                <a:ea typeface="Open Sans"/>
                <a:cs typeface="Open Sans"/>
                <a:sym typeface="Open Sans"/>
              </a:rPr>
              <a:t>Arowwai Industries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47254"/>
            <a:ext cx="18288000" cy="7139746"/>
            <a:chOff x="0" y="0"/>
            <a:chExt cx="9537267" cy="3723407"/>
          </a:xfrm>
        </p:grpSpPr>
        <p:sp>
          <p:nvSpPr>
            <p:cNvPr id="3" name="Freeform 3"/>
            <p:cNvSpPr/>
            <p:nvPr/>
          </p:nvSpPr>
          <p:spPr>
            <a:xfrm>
              <a:off x="0" y="0"/>
              <a:ext cx="9537267" cy="3723407"/>
            </a:xfrm>
            <a:custGeom>
              <a:avLst/>
              <a:gdLst/>
              <a:ahLst/>
              <a:cxnLst/>
              <a:rect l="l" t="t" r="r" b="b"/>
              <a:pathLst>
                <a:path w="9537267" h="3723407">
                  <a:moveTo>
                    <a:pt x="0" y="0"/>
                  </a:moveTo>
                  <a:lnTo>
                    <a:pt x="9537267" y="0"/>
                  </a:lnTo>
                  <a:lnTo>
                    <a:pt x="9537267" y="3723407"/>
                  </a:lnTo>
                  <a:lnTo>
                    <a:pt x="0" y="3723407"/>
                  </a:lnTo>
                  <a:close/>
                </a:path>
              </a:pathLst>
            </a:custGeom>
            <a:solidFill>
              <a:srgbClr val="20252F"/>
            </a:solidFill>
          </p:spPr>
          <p:txBody>
            <a:bodyPr/>
            <a:lstStyle/>
            <a:p>
              <a:endParaRPr lang="en-US"/>
            </a:p>
          </p:txBody>
        </p:sp>
      </p:grpSp>
      <p:grpSp>
        <p:nvGrpSpPr>
          <p:cNvPr id="4" name="Group 4"/>
          <p:cNvGrpSpPr/>
          <p:nvPr/>
        </p:nvGrpSpPr>
        <p:grpSpPr>
          <a:xfrm>
            <a:off x="17835213" y="7063676"/>
            <a:ext cx="452787" cy="2194624"/>
            <a:chOff x="0" y="0"/>
            <a:chExt cx="293277" cy="1421492"/>
          </a:xfrm>
        </p:grpSpPr>
        <p:sp>
          <p:nvSpPr>
            <p:cNvPr id="5" name="Freeform 5"/>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6" name="Freeform 6"/>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264540" y="1658279"/>
            <a:ext cx="3908807" cy="3456495"/>
            <a:chOff x="0" y="0"/>
            <a:chExt cx="5211743" cy="4608661"/>
          </a:xfrm>
        </p:grpSpPr>
        <p:pic>
          <p:nvPicPr>
            <p:cNvPr id="8" name="Picture 8"/>
            <p:cNvPicPr>
              <a:picLocks noChangeAspect="1"/>
            </p:cNvPicPr>
            <p:nvPr/>
          </p:nvPicPr>
          <p:blipFill>
            <a:blip r:embed="rId4"/>
            <a:srcRect r="37204"/>
            <a:stretch>
              <a:fillRect/>
            </a:stretch>
          </p:blipFill>
          <p:spPr>
            <a:xfrm>
              <a:off x="0" y="0"/>
              <a:ext cx="5211743" cy="4608661"/>
            </a:xfrm>
            <a:prstGeom prst="rect">
              <a:avLst/>
            </a:prstGeom>
          </p:spPr>
        </p:pic>
      </p:grpSp>
      <p:pic>
        <p:nvPicPr>
          <p:cNvPr id="9" name="Picture 9"/>
          <p:cNvPicPr>
            <a:picLocks noChangeAspect="1"/>
          </p:cNvPicPr>
          <p:nvPr/>
        </p:nvPicPr>
        <p:blipFill>
          <a:blip r:embed="rId5"/>
          <a:stretch>
            <a:fillRect/>
          </a:stretch>
        </p:blipFill>
        <p:spPr>
          <a:xfrm>
            <a:off x="9493185" y="1785229"/>
            <a:ext cx="2114450" cy="1233429"/>
          </a:xfrm>
          <a:prstGeom prst="rect">
            <a:avLst/>
          </a:prstGeom>
        </p:spPr>
      </p:pic>
      <p:pic>
        <p:nvPicPr>
          <p:cNvPr id="10" name="Picture 10"/>
          <p:cNvPicPr>
            <a:picLocks noChangeAspect="1"/>
          </p:cNvPicPr>
          <p:nvPr/>
        </p:nvPicPr>
        <p:blipFill>
          <a:blip r:embed="rId6"/>
          <a:stretch>
            <a:fillRect/>
          </a:stretch>
        </p:blipFill>
        <p:spPr>
          <a:xfrm>
            <a:off x="5553332" y="1785229"/>
            <a:ext cx="2114450" cy="1233429"/>
          </a:xfrm>
          <a:prstGeom prst="rect">
            <a:avLst/>
          </a:prstGeom>
        </p:spPr>
      </p:pic>
      <p:pic>
        <p:nvPicPr>
          <p:cNvPr id="11" name="Picture 11"/>
          <p:cNvPicPr>
            <a:picLocks noChangeAspect="1"/>
          </p:cNvPicPr>
          <p:nvPr/>
        </p:nvPicPr>
        <p:blipFill>
          <a:blip r:embed="rId7"/>
          <a:stretch>
            <a:fillRect/>
          </a:stretch>
        </p:blipFill>
        <p:spPr>
          <a:xfrm>
            <a:off x="13433037" y="1785229"/>
            <a:ext cx="2114450" cy="1233429"/>
          </a:xfrm>
          <a:prstGeom prst="rect">
            <a:avLst/>
          </a:prstGeom>
        </p:spPr>
      </p:pic>
      <p:sp>
        <p:nvSpPr>
          <p:cNvPr id="12" name="TextBox 12"/>
          <p:cNvSpPr txBox="1"/>
          <p:nvPr/>
        </p:nvSpPr>
        <p:spPr>
          <a:xfrm>
            <a:off x="4304714" y="3338902"/>
            <a:ext cx="13399132" cy="6790056"/>
          </a:xfrm>
          <a:prstGeom prst="rect">
            <a:avLst/>
          </a:prstGeom>
        </p:spPr>
        <p:txBody>
          <a:bodyPr lIns="0" tIns="0" rIns="0" bIns="0" rtlCol="0" anchor="t">
            <a:spAutoFit/>
          </a:bodyPr>
          <a:lstStyle/>
          <a:p>
            <a:pPr algn="just">
              <a:lnSpc>
                <a:spcPts val="3219"/>
              </a:lnSpc>
            </a:pPr>
            <a:r>
              <a:rPr lang="en-US" sz="2299" b="1" dirty="0">
                <a:solidFill>
                  <a:srgbClr val="FFFFFF"/>
                </a:solidFill>
                <a:latin typeface="Open Sans Bold"/>
                <a:ea typeface="Open Sans Bold"/>
                <a:cs typeface="Open Sans Bold"/>
                <a:sym typeface="Open Sans Bold"/>
              </a:rPr>
              <a:t>Problems:</a:t>
            </a:r>
            <a:r>
              <a:rPr lang="en-US" sz="2299" dirty="0">
                <a:solidFill>
                  <a:srgbClr val="FFFFFF"/>
                </a:solidFill>
                <a:latin typeface="Open Sans"/>
                <a:ea typeface="Open Sans"/>
                <a:cs typeface="Open Sans"/>
                <a:sym typeface="Open Sans"/>
              </a:rPr>
              <a:t> Nokia faced the challenge of delivering software across various telecom operators that utilized different infrastructures, including bare metal, virtual machines, and cloud environments (e.g., VMware and OpenStack). This diversity complicated the deployment process as each operator required adaptations of the software.</a:t>
            </a:r>
          </a:p>
          <a:p>
            <a:pPr algn="just">
              <a:lnSpc>
                <a:spcPts val="3219"/>
              </a:lnSpc>
            </a:pPr>
            <a:endParaRPr lang="en-US" sz="2299" dirty="0">
              <a:solidFill>
                <a:srgbClr val="FFFFFF"/>
              </a:solidFill>
              <a:latin typeface="Open Sans"/>
              <a:ea typeface="Open Sans"/>
              <a:cs typeface="Open Sans"/>
              <a:sym typeface="Open Sans"/>
            </a:endParaRPr>
          </a:p>
          <a:p>
            <a:pPr algn="just">
              <a:lnSpc>
                <a:spcPts val="3219"/>
              </a:lnSpc>
            </a:pPr>
            <a:r>
              <a:rPr lang="en-US" sz="2299" b="1" dirty="0">
                <a:solidFill>
                  <a:srgbClr val="FFFFFF"/>
                </a:solidFill>
                <a:latin typeface="Open Sans Bold"/>
                <a:ea typeface="Open Sans Bold"/>
                <a:cs typeface="Open Sans Bold"/>
                <a:sym typeface="Open Sans Bold"/>
              </a:rPr>
              <a:t>Solutions: </a:t>
            </a:r>
            <a:r>
              <a:rPr lang="en-US" sz="2299" dirty="0">
                <a:solidFill>
                  <a:srgbClr val="FFFFFF"/>
                </a:solidFill>
                <a:latin typeface="Open Sans"/>
                <a:ea typeface="Open Sans"/>
                <a:cs typeface="Open Sans"/>
                <a:sym typeface="Open Sans"/>
              </a:rPr>
              <a:t>To tackle these challenges, Nokia decided to embrace cloud-native technologies, specifically Kubernetes. They began experimenting with Kubernetes in its early versions, recognizing its potential for scalability and stability. The first product to leverage Kubernetes was the Nokia Telephony Application Server, launched in early 2018, leading to a broader architectural shift for all products towards Kubernetes.</a:t>
            </a:r>
          </a:p>
          <a:p>
            <a:pPr algn="just">
              <a:lnSpc>
                <a:spcPts val="3219"/>
              </a:lnSpc>
            </a:pPr>
            <a:endParaRPr lang="en-US" sz="2299" dirty="0">
              <a:solidFill>
                <a:srgbClr val="FFFFFF"/>
              </a:solidFill>
              <a:latin typeface="Open Sans"/>
              <a:ea typeface="Open Sans"/>
              <a:cs typeface="Open Sans"/>
              <a:sym typeface="Open Sans"/>
            </a:endParaRPr>
          </a:p>
          <a:p>
            <a:pPr algn="just">
              <a:lnSpc>
                <a:spcPts val="3219"/>
              </a:lnSpc>
              <a:spcBef>
                <a:spcPct val="0"/>
              </a:spcBef>
            </a:pPr>
            <a:r>
              <a:rPr lang="en-US" sz="2299" b="1" dirty="0">
                <a:solidFill>
                  <a:srgbClr val="FFFFFF"/>
                </a:solidFill>
                <a:latin typeface="Open Sans Bold"/>
                <a:ea typeface="Open Sans Bold"/>
                <a:cs typeface="Open Sans Bold"/>
                <a:sym typeface="Open Sans Bold"/>
              </a:rPr>
              <a:t>Outcomes:</a:t>
            </a:r>
            <a:r>
              <a:rPr lang="en-US" sz="2299" dirty="0">
                <a:solidFill>
                  <a:srgbClr val="FFFFFF"/>
                </a:solidFill>
                <a:latin typeface="Open Sans"/>
                <a:ea typeface="Open Sans"/>
                <a:cs typeface="Open Sans"/>
                <a:sym typeface="Open Sans"/>
              </a:rPr>
              <a:t> The implementation of Kubernetes has facilitated Nokia's transition into 5G technology. By decoupling the infrastructure from the application layer, teams have seen a reduction in system dependencies, making it easier to implement new features. Additionally, the ability to test the same binary artifacts across various environments has improved error detection during early testing phases. This change has led to significant time savings, with hundreds of hours saved in each release cycle.</a:t>
            </a:r>
          </a:p>
        </p:txBody>
      </p:sp>
      <p:sp>
        <p:nvSpPr>
          <p:cNvPr id="13" name="TextBox 13"/>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sp>
        <p:nvSpPr>
          <p:cNvPr id="14" name="TextBox 14"/>
          <p:cNvSpPr txBox="1"/>
          <p:nvPr/>
        </p:nvSpPr>
        <p:spPr>
          <a:xfrm>
            <a:off x="4744074" y="951524"/>
            <a:ext cx="11597301" cy="706755"/>
          </a:xfrm>
          <a:prstGeom prst="rect">
            <a:avLst/>
          </a:prstGeom>
        </p:spPr>
        <p:txBody>
          <a:bodyPr lIns="0" tIns="0" rIns="0" bIns="0" rtlCol="0" anchor="t">
            <a:spAutoFit/>
          </a:bodyPr>
          <a:lstStyle/>
          <a:p>
            <a:pPr algn="l">
              <a:lnSpc>
                <a:spcPts val="5760"/>
              </a:lnSpc>
            </a:pPr>
            <a:r>
              <a:rPr lang="en-US" sz="4500" b="1">
                <a:solidFill>
                  <a:srgbClr val="000000"/>
                </a:solidFill>
                <a:latin typeface="Montserrat Ultra-Bold"/>
                <a:ea typeface="Montserrat Ultra-Bold"/>
                <a:cs typeface="Montserrat Ultra-Bold"/>
                <a:sym typeface="Montserrat Ultra-Bold"/>
              </a:rPr>
              <a:t>PROBLEMS, SOLUTIONS &amp; 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4" name="Freeform 4"/>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grpSp>
        <p:nvGrpSpPr>
          <p:cNvPr id="6" name="Group 6"/>
          <p:cNvGrpSpPr/>
          <p:nvPr/>
        </p:nvGrpSpPr>
        <p:grpSpPr>
          <a:xfrm>
            <a:off x="1028700" y="5143500"/>
            <a:ext cx="8115300" cy="2760469"/>
            <a:chOff x="0" y="0"/>
            <a:chExt cx="23260241" cy="7912112"/>
          </a:xfrm>
        </p:grpSpPr>
        <p:sp>
          <p:nvSpPr>
            <p:cNvPr id="7" name="Freeform 7"/>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F6A429"/>
            </a:solidFill>
          </p:spPr>
          <p:txBody>
            <a:bodyPr/>
            <a:lstStyle/>
            <a:p>
              <a:endParaRPr lang="en-US"/>
            </a:p>
          </p:txBody>
        </p:sp>
      </p:grpSp>
      <p:grpSp>
        <p:nvGrpSpPr>
          <p:cNvPr id="8" name="Group 8"/>
          <p:cNvGrpSpPr/>
          <p:nvPr/>
        </p:nvGrpSpPr>
        <p:grpSpPr>
          <a:xfrm>
            <a:off x="9144000" y="5143500"/>
            <a:ext cx="8115300" cy="2760469"/>
            <a:chOff x="0" y="0"/>
            <a:chExt cx="23260241" cy="7912112"/>
          </a:xfrm>
        </p:grpSpPr>
        <p:sp>
          <p:nvSpPr>
            <p:cNvPr id="9" name="Freeform 9"/>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20252F"/>
            </a:solidFill>
          </p:spPr>
          <p:txBody>
            <a:bodyPr/>
            <a:lstStyle/>
            <a:p>
              <a:endParaRPr lang="en-US"/>
            </a:p>
          </p:txBody>
        </p:sp>
      </p:grpSp>
      <p:grpSp>
        <p:nvGrpSpPr>
          <p:cNvPr id="10" name="Group 10"/>
          <p:cNvGrpSpPr/>
          <p:nvPr/>
        </p:nvGrpSpPr>
        <p:grpSpPr>
          <a:xfrm rot="-10800000">
            <a:off x="9144000" y="2383031"/>
            <a:ext cx="8115300" cy="2760469"/>
            <a:chOff x="0" y="0"/>
            <a:chExt cx="23260241" cy="7912112"/>
          </a:xfrm>
        </p:grpSpPr>
        <p:sp>
          <p:nvSpPr>
            <p:cNvPr id="11" name="Freeform 11"/>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F6A429"/>
            </a:solidFill>
          </p:spPr>
          <p:txBody>
            <a:bodyPr/>
            <a:lstStyle/>
            <a:p>
              <a:endParaRPr lang="en-US"/>
            </a:p>
          </p:txBody>
        </p:sp>
      </p:grpSp>
      <p:grpSp>
        <p:nvGrpSpPr>
          <p:cNvPr id="12" name="Group 12"/>
          <p:cNvGrpSpPr/>
          <p:nvPr/>
        </p:nvGrpSpPr>
        <p:grpSpPr>
          <a:xfrm rot="-10800000">
            <a:off x="1028700" y="2383031"/>
            <a:ext cx="8115300" cy="2760469"/>
            <a:chOff x="0" y="0"/>
            <a:chExt cx="23260241" cy="7912112"/>
          </a:xfrm>
        </p:grpSpPr>
        <p:sp>
          <p:nvSpPr>
            <p:cNvPr id="13" name="Freeform 13"/>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20252F"/>
            </a:solidFill>
          </p:spPr>
          <p:txBody>
            <a:bodyPr/>
            <a:lstStyle/>
            <a:p>
              <a:endParaRPr lang="en-US"/>
            </a:p>
          </p:txBody>
        </p:sp>
      </p:grpSp>
      <p:sp>
        <p:nvSpPr>
          <p:cNvPr id="14" name="TextBox 14"/>
          <p:cNvSpPr txBox="1"/>
          <p:nvPr/>
        </p:nvSpPr>
        <p:spPr>
          <a:xfrm>
            <a:off x="1575356" y="3204015"/>
            <a:ext cx="7185969" cy="1589405"/>
          </a:xfrm>
          <a:prstGeom prst="rect">
            <a:avLst/>
          </a:prstGeom>
        </p:spPr>
        <p:txBody>
          <a:bodyPr lIns="0" tIns="0" rIns="0" bIns="0" rtlCol="0" anchor="t">
            <a:spAutoFit/>
          </a:bodyPr>
          <a:lstStyle/>
          <a:p>
            <a:pPr algn="just">
              <a:lnSpc>
                <a:spcPts val="3220"/>
              </a:lnSpc>
              <a:spcBef>
                <a:spcPct val="0"/>
              </a:spcBef>
            </a:pPr>
            <a:r>
              <a:rPr lang="en-US" sz="2300">
                <a:solidFill>
                  <a:srgbClr val="FFFFFF"/>
                </a:solidFill>
                <a:latin typeface="Open Sans"/>
                <a:ea typeface="Open Sans"/>
                <a:cs typeface="Open Sans"/>
                <a:sym typeface="Open Sans"/>
              </a:rPr>
              <a:t>Nokia's proactive engagement with early Kubernetes versions illustrates the benefits of staying ahead of technological trends, which is crucial in rapidly evolving sectors like telecommunications.</a:t>
            </a:r>
          </a:p>
        </p:txBody>
      </p:sp>
      <p:sp>
        <p:nvSpPr>
          <p:cNvPr id="15" name="TextBox 15"/>
          <p:cNvSpPr txBox="1"/>
          <p:nvPr/>
        </p:nvSpPr>
        <p:spPr>
          <a:xfrm>
            <a:off x="1574036" y="2678596"/>
            <a:ext cx="6803295" cy="396240"/>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Open Sans Bold"/>
                <a:ea typeface="Open Sans Bold"/>
                <a:cs typeface="Open Sans Bold"/>
                <a:sym typeface="Open Sans Bold"/>
              </a:rPr>
              <a:t>Early Adoption of Cloud-Native Technologies</a:t>
            </a:r>
          </a:p>
        </p:txBody>
      </p:sp>
      <p:sp>
        <p:nvSpPr>
          <p:cNvPr id="16" name="TextBox 16"/>
          <p:cNvSpPr txBox="1"/>
          <p:nvPr/>
        </p:nvSpPr>
        <p:spPr>
          <a:xfrm>
            <a:off x="1958031" y="5978180"/>
            <a:ext cx="6256638" cy="165354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Open Sans"/>
                <a:ea typeface="Open Sans"/>
                <a:cs typeface="Open Sans"/>
                <a:sym typeface="Open Sans"/>
              </a:rPr>
              <a:t>Kubernetes implementation has resulted in hundreds of hours saved per release by optimizing processes and boosting team efficiency.</a:t>
            </a:r>
          </a:p>
        </p:txBody>
      </p:sp>
      <p:sp>
        <p:nvSpPr>
          <p:cNvPr id="17" name="TextBox 17"/>
          <p:cNvSpPr txBox="1"/>
          <p:nvPr/>
        </p:nvSpPr>
        <p:spPr>
          <a:xfrm>
            <a:off x="1958031" y="5439065"/>
            <a:ext cx="6035305" cy="3962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Open Sans Bold"/>
                <a:ea typeface="Open Sans Bold"/>
                <a:cs typeface="Open Sans Bold"/>
                <a:sym typeface="Open Sans Bold"/>
              </a:rPr>
              <a:t>Significant Time Savings</a:t>
            </a:r>
          </a:p>
        </p:txBody>
      </p:sp>
      <p:sp>
        <p:nvSpPr>
          <p:cNvPr id="18" name="TextBox 18"/>
          <p:cNvSpPr txBox="1"/>
          <p:nvPr/>
        </p:nvSpPr>
        <p:spPr>
          <a:xfrm>
            <a:off x="10073331" y="3213540"/>
            <a:ext cx="6256638" cy="165354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Open Sans"/>
                <a:ea typeface="Open Sans"/>
                <a:cs typeface="Open Sans"/>
                <a:sym typeface="Open Sans"/>
              </a:rPr>
              <a:t>Testing the same binary artifacts in multiple environments streamlines workflows and enhances early error detection, leading to faster release cycles.</a:t>
            </a:r>
          </a:p>
        </p:txBody>
      </p:sp>
      <p:sp>
        <p:nvSpPr>
          <p:cNvPr id="19" name="TextBox 19"/>
          <p:cNvSpPr txBox="1"/>
          <p:nvPr/>
        </p:nvSpPr>
        <p:spPr>
          <a:xfrm>
            <a:off x="10073331" y="2678596"/>
            <a:ext cx="5530049" cy="3962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Open Sans Bold"/>
                <a:ea typeface="Open Sans Bold"/>
                <a:cs typeface="Open Sans Bold"/>
                <a:sym typeface="Open Sans Bold"/>
              </a:rPr>
              <a:t>Improved Testing Processes</a:t>
            </a:r>
          </a:p>
        </p:txBody>
      </p:sp>
      <p:sp>
        <p:nvSpPr>
          <p:cNvPr id="20" name="TextBox 20"/>
          <p:cNvSpPr txBox="1"/>
          <p:nvPr/>
        </p:nvSpPr>
        <p:spPr>
          <a:xfrm>
            <a:off x="10073331" y="5978180"/>
            <a:ext cx="6256638" cy="16535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Aligning with forward-looking technologies, such as those needed for 5G, positions organizations for future advancements and industry shifts.</a:t>
            </a:r>
          </a:p>
        </p:txBody>
      </p:sp>
      <p:sp>
        <p:nvSpPr>
          <p:cNvPr id="21" name="TextBox 21"/>
          <p:cNvSpPr txBox="1"/>
          <p:nvPr/>
        </p:nvSpPr>
        <p:spPr>
          <a:xfrm>
            <a:off x="10073331" y="5439065"/>
            <a:ext cx="5530049" cy="396240"/>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Open Sans Bold"/>
                <a:ea typeface="Open Sans Bold"/>
                <a:cs typeface="Open Sans Bold"/>
                <a:sym typeface="Open Sans Bold"/>
              </a:rPr>
              <a:t>Focus on Future-Proof Technologies</a:t>
            </a:r>
          </a:p>
        </p:txBody>
      </p:sp>
      <p:sp>
        <p:nvSpPr>
          <p:cNvPr id="22" name="TextBox 22"/>
          <p:cNvSpPr txBox="1"/>
          <p:nvPr/>
        </p:nvSpPr>
        <p:spPr>
          <a:xfrm>
            <a:off x="2863735" y="737031"/>
            <a:ext cx="12560531" cy="877570"/>
          </a:xfrm>
          <a:prstGeom prst="rect">
            <a:avLst/>
          </a:prstGeom>
        </p:spPr>
        <p:txBody>
          <a:bodyPr lIns="0" tIns="0" rIns="0" bIns="0" rtlCol="0" anchor="t">
            <a:spAutoFit/>
          </a:bodyPr>
          <a:lstStyle/>
          <a:p>
            <a:pPr algn="ctr">
              <a:lnSpc>
                <a:spcPts val="7040"/>
              </a:lnSpc>
            </a:pPr>
            <a:r>
              <a:rPr lang="en-US" sz="5500" b="1">
                <a:solidFill>
                  <a:srgbClr val="000000"/>
                </a:solidFill>
                <a:latin typeface="Montserrat Ultra-Bold"/>
                <a:ea typeface="Montserrat Ultra-Bold"/>
                <a:cs typeface="Montserrat Ultra-Bold"/>
                <a:sym typeface="Montserrat Ultra-Bold"/>
              </a:rPr>
              <a:t>KEY LESSONS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txBody>
          <a:bodyPr/>
          <a:lstStyle/>
          <a:p>
            <a:endParaRPr lang="en-US"/>
          </a:p>
        </p:txBody>
      </p:sp>
      <p:sp>
        <p:nvSpPr>
          <p:cNvPr id="3" name="Freeform 3"/>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FFFFFF"/>
                </a:solidFill>
                <a:latin typeface="Open Sans"/>
                <a:ea typeface="Open Sans"/>
                <a:cs typeface="Open Sans"/>
                <a:sym typeface="Open Sans"/>
              </a:rPr>
              <a:t>Case Study</a:t>
            </a:r>
          </a:p>
        </p:txBody>
      </p:sp>
      <p:grpSp>
        <p:nvGrpSpPr>
          <p:cNvPr id="5" name="Group 5"/>
          <p:cNvGrpSpPr/>
          <p:nvPr/>
        </p:nvGrpSpPr>
        <p:grpSpPr>
          <a:xfrm>
            <a:off x="2696616" y="3168192"/>
            <a:ext cx="12894768" cy="3682124"/>
            <a:chOff x="0" y="0"/>
            <a:chExt cx="6724675" cy="1920243"/>
          </a:xfrm>
        </p:grpSpPr>
        <p:sp>
          <p:nvSpPr>
            <p:cNvPr id="6" name="Freeform 6"/>
            <p:cNvSpPr/>
            <p:nvPr/>
          </p:nvSpPr>
          <p:spPr>
            <a:xfrm>
              <a:off x="0" y="0"/>
              <a:ext cx="6724675" cy="1920243"/>
            </a:xfrm>
            <a:custGeom>
              <a:avLst/>
              <a:gdLst/>
              <a:ahLst/>
              <a:cxnLst/>
              <a:rect l="l" t="t" r="r" b="b"/>
              <a:pathLst>
                <a:path w="6724675" h="1920243">
                  <a:moveTo>
                    <a:pt x="0" y="0"/>
                  </a:moveTo>
                  <a:lnTo>
                    <a:pt x="6724675" y="0"/>
                  </a:lnTo>
                  <a:lnTo>
                    <a:pt x="6724675" y="1920243"/>
                  </a:lnTo>
                  <a:lnTo>
                    <a:pt x="0" y="1920243"/>
                  </a:lnTo>
                  <a:close/>
                </a:path>
              </a:pathLst>
            </a:custGeom>
            <a:solidFill>
              <a:srgbClr val="20252F">
                <a:alpha val="54902"/>
              </a:srgbClr>
            </a:solidFill>
          </p:spPr>
          <p:txBody>
            <a:bodyPr/>
            <a:lstStyle/>
            <a:p>
              <a:endParaRPr lang="en-US"/>
            </a:p>
          </p:txBody>
        </p:sp>
      </p:grpSp>
      <p:sp>
        <p:nvSpPr>
          <p:cNvPr id="7" name="TextBox 7"/>
          <p:cNvSpPr txBox="1"/>
          <p:nvPr/>
        </p:nvSpPr>
        <p:spPr>
          <a:xfrm>
            <a:off x="2696616" y="3773735"/>
            <a:ext cx="12894768" cy="2223386"/>
          </a:xfrm>
          <a:prstGeom prst="rect">
            <a:avLst/>
          </a:prstGeom>
        </p:spPr>
        <p:txBody>
          <a:bodyPr lIns="0" tIns="0" rIns="0" bIns="0" rtlCol="0" anchor="t">
            <a:spAutoFit/>
          </a:bodyPr>
          <a:lstStyle/>
          <a:p>
            <a:pPr algn="ctr">
              <a:lnSpc>
                <a:spcPts val="18151"/>
              </a:lnSpc>
              <a:spcBef>
                <a:spcPct val="0"/>
              </a:spcBef>
            </a:pPr>
            <a:r>
              <a:rPr lang="en-US" sz="12965" b="1">
                <a:solidFill>
                  <a:srgbClr val="F6A429"/>
                </a:solidFill>
                <a:latin typeface="Montserrat Ultra-Bold"/>
                <a:ea typeface="Montserrat Ultra-Bold"/>
                <a:cs typeface="Montserrat Ultra-Bold"/>
                <a:sym typeface="Montserrat Ultra-Bold"/>
              </a:rPr>
              <a:t>THANK YOU!</a:t>
            </a:r>
          </a:p>
        </p:txBody>
      </p:sp>
      <p:grpSp>
        <p:nvGrpSpPr>
          <p:cNvPr id="8" name="Group 8"/>
          <p:cNvGrpSpPr/>
          <p:nvPr/>
        </p:nvGrpSpPr>
        <p:grpSpPr>
          <a:xfrm>
            <a:off x="17835213" y="7063676"/>
            <a:ext cx="452787" cy="2194624"/>
            <a:chOff x="0" y="0"/>
            <a:chExt cx="293277" cy="1421492"/>
          </a:xfrm>
        </p:grpSpPr>
        <p:sp>
          <p:nvSpPr>
            <p:cNvPr id="9" name="Freeform 9"/>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alpha val="84706"/>
              </a:srgbClr>
            </a:solidFill>
          </p:spPr>
          <p:txBody>
            <a:bodyPr/>
            <a:lstStyle/>
            <a:p>
              <a:endParaRPr lang="en-US"/>
            </a:p>
          </p:txBody>
        </p:sp>
      </p:grpSp>
      <p:sp>
        <p:nvSpPr>
          <p:cNvPr id="10" name="TextBox 11">
            <a:extLst>
              <a:ext uri="{FF2B5EF4-FFF2-40B4-BE49-F238E27FC236}">
                <a16:creationId xmlns:a16="http://schemas.microsoft.com/office/drawing/2014/main" id="{B0E6BCC8-F601-9830-1967-2556D6007E45}"/>
              </a:ext>
            </a:extLst>
          </p:cNvPr>
          <p:cNvSpPr txBox="1"/>
          <p:nvPr/>
        </p:nvSpPr>
        <p:spPr>
          <a:xfrm>
            <a:off x="594179" y="7514233"/>
            <a:ext cx="17099641" cy="1744067"/>
          </a:xfrm>
          <a:prstGeom prst="rect">
            <a:avLst/>
          </a:prstGeom>
        </p:spPr>
        <p:txBody>
          <a:bodyPr lIns="0" tIns="0" rIns="0" bIns="0" rtlCol="0" anchor="t">
            <a:spAutoFit/>
          </a:bodyPr>
          <a:lstStyle/>
          <a:p>
            <a:pPr algn="just">
              <a:lnSpc>
                <a:spcPts val="3359"/>
              </a:lnSpc>
              <a:spcBef>
                <a:spcPct val="0"/>
              </a:spcBef>
            </a:pPr>
            <a:r>
              <a:rPr lang="en-US" sz="3600" dirty="0">
                <a:solidFill>
                  <a:srgbClr val="FFC000"/>
                </a:solidFill>
                <a:latin typeface="Open Sans"/>
                <a:ea typeface="Open Sans"/>
                <a:cs typeface="Open Sans"/>
                <a:sym typeface="Open Sans"/>
              </a:rPr>
              <a:t>Members:</a:t>
            </a:r>
          </a:p>
          <a:p>
            <a:pPr algn="just">
              <a:lnSpc>
                <a:spcPts val="3359"/>
              </a:lnSpc>
              <a:spcBef>
                <a:spcPct val="0"/>
              </a:spcBef>
            </a:pPr>
            <a:r>
              <a:rPr lang="en-US" sz="3600" dirty="0">
                <a:solidFill>
                  <a:srgbClr val="FFC000"/>
                </a:solidFill>
                <a:latin typeface="Open Sans"/>
                <a:ea typeface="Open Sans"/>
                <a:cs typeface="Open Sans"/>
                <a:sym typeface="Open Sans"/>
              </a:rPr>
              <a:t>Dan Keneth M. </a:t>
            </a:r>
            <a:r>
              <a:rPr lang="en-US" sz="3600" dirty="0" err="1">
                <a:solidFill>
                  <a:srgbClr val="FFC000"/>
                </a:solidFill>
                <a:latin typeface="Open Sans"/>
                <a:ea typeface="Open Sans"/>
                <a:cs typeface="Open Sans"/>
                <a:sym typeface="Open Sans"/>
              </a:rPr>
              <a:t>Rontale</a:t>
            </a:r>
            <a:endParaRPr lang="en-US" sz="3600" dirty="0">
              <a:solidFill>
                <a:srgbClr val="FFC000"/>
              </a:solidFill>
              <a:latin typeface="Open Sans"/>
              <a:ea typeface="Open Sans"/>
              <a:cs typeface="Open Sans"/>
              <a:sym typeface="Open Sans"/>
            </a:endParaRPr>
          </a:p>
          <a:p>
            <a:pPr algn="just">
              <a:lnSpc>
                <a:spcPts val="3359"/>
              </a:lnSpc>
              <a:spcBef>
                <a:spcPct val="0"/>
              </a:spcBef>
            </a:pPr>
            <a:r>
              <a:rPr lang="en-US" sz="3600" dirty="0">
                <a:solidFill>
                  <a:srgbClr val="FFC000"/>
                </a:solidFill>
                <a:latin typeface="Open Sans"/>
                <a:ea typeface="Open Sans"/>
                <a:cs typeface="Open Sans"/>
                <a:sym typeface="Open Sans"/>
              </a:rPr>
              <a:t>Nicolle </a:t>
            </a:r>
            <a:r>
              <a:rPr lang="en-US" sz="3600" dirty="0" err="1">
                <a:solidFill>
                  <a:srgbClr val="FFC000"/>
                </a:solidFill>
                <a:latin typeface="Open Sans"/>
                <a:ea typeface="Open Sans"/>
                <a:cs typeface="Open Sans"/>
                <a:sym typeface="Open Sans"/>
              </a:rPr>
              <a:t>Gutierez</a:t>
            </a:r>
            <a:endParaRPr lang="en-US" sz="3600" dirty="0">
              <a:solidFill>
                <a:srgbClr val="FFC000"/>
              </a:solidFill>
              <a:latin typeface="Open Sans"/>
              <a:ea typeface="Open Sans"/>
              <a:cs typeface="Open Sans"/>
              <a:sym typeface="Open Sans"/>
            </a:endParaRPr>
          </a:p>
          <a:p>
            <a:pPr algn="just">
              <a:lnSpc>
                <a:spcPts val="3359"/>
              </a:lnSpc>
              <a:spcBef>
                <a:spcPct val="0"/>
              </a:spcBef>
            </a:pPr>
            <a:r>
              <a:rPr lang="en-US" sz="3600" dirty="0" err="1">
                <a:solidFill>
                  <a:srgbClr val="FFC000"/>
                </a:solidFill>
                <a:latin typeface="Open Sans"/>
                <a:ea typeface="Open Sans"/>
                <a:cs typeface="Open Sans"/>
                <a:sym typeface="Open Sans"/>
              </a:rPr>
              <a:t>Rhigen</a:t>
            </a:r>
            <a:r>
              <a:rPr lang="en-US" sz="3600" dirty="0">
                <a:solidFill>
                  <a:srgbClr val="FFC000"/>
                </a:solidFill>
                <a:latin typeface="Open Sans"/>
                <a:ea typeface="Open Sans"/>
                <a:cs typeface="Open Sans"/>
                <a:sym typeface="Open Sans"/>
              </a:rPr>
              <a:t> Abaca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grpSp>
        <p:nvGrpSpPr>
          <p:cNvPr id="4" name="Group 4"/>
          <p:cNvGrpSpPr/>
          <p:nvPr/>
        </p:nvGrpSpPr>
        <p:grpSpPr>
          <a:xfrm>
            <a:off x="0" y="0"/>
            <a:ext cx="18288000" cy="5143500"/>
            <a:chOff x="0" y="0"/>
            <a:chExt cx="24384000" cy="6858000"/>
          </a:xfrm>
        </p:grpSpPr>
        <p:pic>
          <p:nvPicPr>
            <p:cNvPr id="5" name="Picture 5"/>
            <p:cNvPicPr>
              <a:picLocks noChangeAspect="1"/>
            </p:cNvPicPr>
            <p:nvPr/>
          </p:nvPicPr>
          <p:blipFill>
            <a:blip r:embed="rId2"/>
            <a:srcRect t="27318" b="27318"/>
            <a:stretch>
              <a:fillRect/>
            </a:stretch>
          </p:blipFill>
          <p:spPr>
            <a:xfrm>
              <a:off x="0" y="0"/>
              <a:ext cx="24384000" cy="6858000"/>
            </a:xfrm>
            <a:prstGeom prst="rect">
              <a:avLst/>
            </a:prstGeom>
          </p:spPr>
        </p:pic>
      </p:grpSp>
      <p:grpSp>
        <p:nvGrpSpPr>
          <p:cNvPr id="6" name="Group 6"/>
          <p:cNvGrpSpPr/>
          <p:nvPr/>
        </p:nvGrpSpPr>
        <p:grpSpPr>
          <a:xfrm>
            <a:off x="7087150" y="3990705"/>
            <a:ext cx="4113699" cy="5267595"/>
            <a:chOff x="0" y="0"/>
            <a:chExt cx="5484932" cy="7023460"/>
          </a:xfrm>
        </p:grpSpPr>
        <p:grpSp>
          <p:nvGrpSpPr>
            <p:cNvPr id="7" name="Group 7"/>
            <p:cNvGrpSpPr/>
            <p:nvPr/>
          </p:nvGrpSpPr>
          <p:grpSpPr>
            <a:xfrm>
              <a:off x="372535" y="0"/>
              <a:ext cx="4739861" cy="4820702"/>
              <a:chOff x="0" y="0"/>
              <a:chExt cx="1913890" cy="1946532"/>
            </a:xfrm>
          </p:grpSpPr>
          <p:sp>
            <p:nvSpPr>
              <p:cNvPr id="8" name="Freeform 8"/>
              <p:cNvSpPr/>
              <p:nvPr/>
            </p:nvSpPr>
            <p:spPr>
              <a:xfrm>
                <a:off x="0" y="0"/>
                <a:ext cx="1913890" cy="1946532"/>
              </a:xfrm>
              <a:custGeom>
                <a:avLst/>
                <a:gdLst/>
                <a:ahLst/>
                <a:cxnLst/>
                <a:rect l="l" t="t" r="r" b="b"/>
                <a:pathLst>
                  <a:path w="1913890" h="1946532">
                    <a:moveTo>
                      <a:pt x="0" y="0"/>
                    </a:moveTo>
                    <a:lnTo>
                      <a:pt x="1913890" y="0"/>
                    </a:lnTo>
                    <a:lnTo>
                      <a:pt x="1913890" y="1946532"/>
                    </a:lnTo>
                    <a:lnTo>
                      <a:pt x="0" y="1946532"/>
                    </a:lnTo>
                    <a:close/>
                  </a:path>
                </a:pathLst>
              </a:custGeom>
              <a:solidFill>
                <a:srgbClr val="E9E9E9"/>
              </a:solidFill>
            </p:spPr>
            <p:txBody>
              <a:bodyPr/>
              <a:lstStyle/>
              <a:p>
                <a:endParaRPr lang="en-US"/>
              </a:p>
            </p:txBody>
          </p:sp>
        </p:grpSp>
        <p:sp>
          <p:nvSpPr>
            <p:cNvPr id="9" name="Freeform 9"/>
            <p:cNvSpPr/>
            <p:nvPr/>
          </p:nvSpPr>
          <p:spPr>
            <a:xfrm>
              <a:off x="640437" y="318189"/>
              <a:ext cx="4204058" cy="4184324"/>
            </a:xfrm>
            <a:custGeom>
              <a:avLst/>
              <a:gdLst/>
              <a:ahLst/>
              <a:cxnLst/>
              <a:rect l="l" t="t" r="r" b="b"/>
              <a:pathLst>
                <a:path w="4204058" h="4184324">
                  <a:moveTo>
                    <a:pt x="0" y="0"/>
                  </a:moveTo>
                  <a:lnTo>
                    <a:pt x="4204058" y="0"/>
                  </a:lnTo>
                  <a:lnTo>
                    <a:pt x="4204058" y="4184324"/>
                  </a:lnTo>
                  <a:lnTo>
                    <a:pt x="0" y="4184324"/>
                  </a:lnTo>
                  <a:lnTo>
                    <a:pt x="0" y="0"/>
                  </a:lnTo>
                  <a:close/>
                </a:path>
              </a:pathLst>
            </a:custGeom>
            <a:blipFill>
              <a:blip r:embed="rId3"/>
              <a:stretch>
                <a:fillRect l="-28008" t="-4507" r="-22239"/>
              </a:stretch>
            </a:blipFill>
          </p:spPr>
          <p:txBody>
            <a:bodyPr/>
            <a:lstStyle/>
            <a:p>
              <a:endParaRPr lang="en-US"/>
            </a:p>
          </p:txBody>
        </p:sp>
        <p:sp>
          <p:nvSpPr>
            <p:cNvPr id="10" name="TextBox 10"/>
            <p:cNvSpPr txBox="1"/>
            <p:nvPr/>
          </p:nvSpPr>
          <p:spPr>
            <a:xfrm>
              <a:off x="0" y="4934310"/>
              <a:ext cx="5484932" cy="2089150"/>
            </a:xfrm>
            <a:prstGeom prst="rect">
              <a:avLst/>
            </a:prstGeom>
          </p:spPr>
          <p:txBody>
            <a:bodyPr lIns="0" tIns="0" rIns="0" bIns="0" rtlCol="0" anchor="t">
              <a:spAutoFit/>
            </a:bodyPr>
            <a:lstStyle/>
            <a:p>
              <a:pPr algn="ctr">
                <a:lnSpc>
                  <a:spcPts val="4200"/>
                </a:lnSpc>
                <a:spcBef>
                  <a:spcPct val="0"/>
                </a:spcBef>
              </a:pPr>
              <a:r>
                <a:rPr lang="en-US" sz="3000" b="1">
                  <a:solidFill>
                    <a:srgbClr val="20252F"/>
                  </a:solidFill>
                  <a:latin typeface="Open Sans Bold"/>
                  <a:ea typeface="Open Sans Bold"/>
                  <a:cs typeface="Open Sans Bold"/>
                  <a:sym typeface="Open Sans Bold"/>
                </a:rPr>
                <a:t>International Business Machines (IBM) Corporation</a:t>
              </a:r>
            </a:p>
          </p:txBody>
        </p:sp>
      </p:grpSp>
      <p:grpSp>
        <p:nvGrpSpPr>
          <p:cNvPr id="11" name="Group 11"/>
          <p:cNvGrpSpPr/>
          <p:nvPr/>
        </p:nvGrpSpPr>
        <p:grpSpPr>
          <a:xfrm>
            <a:off x="1030351" y="3990705"/>
            <a:ext cx="4113699" cy="4436797"/>
            <a:chOff x="0" y="0"/>
            <a:chExt cx="5484932" cy="5915729"/>
          </a:xfrm>
        </p:grpSpPr>
        <p:grpSp>
          <p:nvGrpSpPr>
            <p:cNvPr id="12" name="Group 12"/>
            <p:cNvGrpSpPr/>
            <p:nvPr/>
          </p:nvGrpSpPr>
          <p:grpSpPr>
            <a:xfrm>
              <a:off x="169335" y="0"/>
              <a:ext cx="4739861" cy="4820702"/>
              <a:chOff x="0" y="0"/>
              <a:chExt cx="1913890" cy="1946532"/>
            </a:xfrm>
          </p:grpSpPr>
          <p:sp>
            <p:nvSpPr>
              <p:cNvPr id="13" name="Freeform 13"/>
              <p:cNvSpPr/>
              <p:nvPr/>
            </p:nvSpPr>
            <p:spPr>
              <a:xfrm>
                <a:off x="0" y="0"/>
                <a:ext cx="1913890" cy="1946532"/>
              </a:xfrm>
              <a:custGeom>
                <a:avLst/>
                <a:gdLst/>
                <a:ahLst/>
                <a:cxnLst/>
                <a:rect l="l" t="t" r="r" b="b"/>
                <a:pathLst>
                  <a:path w="1913890" h="1946532">
                    <a:moveTo>
                      <a:pt x="0" y="0"/>
                    </a:moveTo>
                    <a:lnTo>
                      <a:pt x="1913890" y="0"/>
                    </a:lnTo>
                    <a:lnTo>
                      <a:pt x="1913890" y="1946532"/>
                    </a:lnTo>
                    <a:lnTo>
                      <a:pt x="0" y="1946532"/>
                    </a:lnTo>
                    <a:close/>
                  </a:path>
                </a:pathLst>
              </a:custGeom>
              <a:solidFill>
                <a:srgbClr val="E9E9E9"/>
              </a:solidFill>
            </p:spPr>
            <p:txBody>
              <a:bodyPr/>
              <a:lstStyle/>
              <a:p>
                <a:endParaRPr lang="en-US"/>
              </a:p>
            </p:txBody>
          </p:sp>
        </p:grpSp>
        <p:sp>
          <p:nvSpPr>
            <p:cNvPr id="14" name="Freeform 14"/>
            <p:cNvSpPr/>
            <p:nvPr/>
          </p:nvSpPr>
          <p:spPr>
            <a:xfrm>
              <a:off x="393093" y="277419"/>
              <a:ext cx="4129766" cy="4183660"/>
            </a:xfrm>
            <a:custGeom>
              <a:avLst/>
              <a:gdLst/>
              <a:ahLst/>
              <a:cxnLst/>
              <a:rect l="l" t="t" r="r" b="b"/>
              <a:pathLst>
                <a:path w="4129766" h="4183660">
                  <a:moveTo>
                    <a:pt x="0" y="0"/>
                  </a:moveTo>
                  <a:lnTo>
                    <a:pt x="4129766" y="0"/>
                  </a:lnTo>
                  <a:lnTo>
                    <a:pt x="4129766" y="4183659"/>
                  </a:lnTo>
                  <a:lnTo>
                    <a:pt x="0" y="4183659"/>
                  </a:lnTo>
                  <a:lnTo>
                    <a:pt x="0" y="0"/>
                  </a:lnTo>
                  <a:close/>
                </a:path>
              </a:pathLst>
            </a:custGeom>
            <a:blipFill>
              <a:blip r:embed="rId4"/>
              <a:stretch>
                <a:fillRect l="-652" r="-652"/>
              </a:stretch>
            </a:blipFill>
          </p:spPr>
          <p:txBody>
            <a:bodyPr/>
            <a:lstStyle/>
            <a:p>
              <a:endParaRPr lang="en-US"/>
            </a:p>
          </p:txBody>
        </p:sp>
        <p:sp>
          <p:nvSpPr>
            <p:cNvPr id="15" name="TextBox 15"/>
            <p:cNvSpPr txBox="1"/>
            <p:nvPr/>
          </p:nvSpPr>
          <p:spPr>
            <a:xfrm>
              <a:off x="0" y="5271203"/>
              <a:ext cx="5484932" cy="644526"/>
            </a:xfrm>
            <a:prstGeom prst="rect">
              <a:avLst/>
            </a:prstGeom>
          </p:spPr>
          <p:txBody>
            <a:bodyPr lIns="0" tIns="0" rIns="0" bIns="0" rtlCol="0" anchor="t">
              <a:spAutoFit/>
            </a:bodyPr>
            <a:lstStyle/>
            <a:p>
              <a:pPr algn="ctr">
                <a:lnSpc>
                  <a:spcPts val="4199"/>
                </a:lnSpc>
                <a:spcBef>
                  <a:spcPct val="0"/>
                </a:spcBef>
              </a:pPr>
              <a:r>
                <a:rPr lang="en-US" sz="2999" b="1">
                  <a:solidFill>
                    <a:srgbClr val="F6A429"/>
                  </a:solidFill>
                  <a:latin typeface="Open Sans Bold"/>
                  <a:ea typeface="Open Sans Bold"/>
                  <a:cs typeface="Open Sans Bold"/>
                  <a:sym typeface="Open Sans Bold"/>
                </a:rPr>
                <a:t>AIRBNB, INC.</a:t>
              </a:r>
            </a:p>
          </p:txBody>
        </p:sp>
      </p:grpSp>
      <p:grpSp>
        <p:nvGrpSpPr>
          <p:cNvPr id="16" name="Group 16"/>
          <p:cNvGrpSpPr/>
          <p:nvPr/>
        </p:nvGrpSpPr>
        <p:grpSpPr>
          <a:xfrm>
            <a:off x="13145601" y="3990705"/>
            <a:ext cx="4113699" cy="4200795"/>
            <a:chOff x="0" y="0"/>
            <a:chExt cx="5484932" cy="5601060"/>
          </a:xfrm>
        </p:grpSpPr>
        <p:grpSp>
          <p:nvGrpSpPr>
            <p:cNvPr id="17" name="Group 17"/>
            <p:cNvGrpSpPr/>
            <p:nvPr/>
          </p:nvGrpSpPr>
          <p:grpSpPr>
            <a:xfrm>
              <a:off x="427861" y="0"/>
              <a:ext cx="4739861" cy="4820702"/>
              <a:chOff x="0" y="0"/>
              <a:chExt cx="1913890" cy="1946532"/>
            </a:xfrm>
          </p:grpSpPr>
          <p:sp>
            <p:nvSpPr>
              <p:cNvPr id="18" name="Freeform 18"/>
              <p:cNvSpPr/>
              <p:nvPr/>
            </p:nvSpPr>
            <p:spPr>
              <a:xfrm>
                <a:off x="0" y="0"/>
                <a:ext cx="1913890" cy="1946532"/>
              </a:xfrm>
              <a:custGeom>
                <a:avLst/>
                <a:gdLst/>
                <a:ahLst/>
                <a:cxnLst/>
                <a:rect l="l" t="t" r="r" b="b"/>
                <a:pathLst>
                  <a:path w="1913890" h="1946532">
                    <a:moveTo>
                      <a:pt x="0" y="0"/>
                    </a:moveTo>
                    <a:lnTo>
                      <a:pt x="1913890" y="0"/>
                    </a:lnTo>
                    <a:lnTo>
                      <a:pt x="1913890" y="1946532"/>
                    </a:lnTo>
                    <a:lnTo>
                      <a:pt x="0" y="1946532"/>
                    </a:lnTo>
                    <a:close/>
                  </a:path>
                </a:pathLst>
              </a:custGeom>
              <a:solidFill>
                <a:srgbClr val="E9E9E9"/>
              </a:solidFill>
            </p:spPr>
            <p:txBody>
              <a:bodyPr/>
              <a:lstStyle/>
              <a:p>
                <a:endParaRPr lang="en-US"/>
              </a:p>
            </p:txBody>
          </p:sp>
        </p:grpSp>
        <p:sp>
          <p:nvSpPr>
            <p:cNvPr id="19" name="Freeform 19"/>
            <p:cNvSpPr/>
            <p:nvPr/>
          </p:nvSpPr>
          <p:spPr>
            <a:xfrm>
              <a:off x="745524" y="617983"/>
              <a:ext cx="4104535" cy="3217111"/>
            </a:xfrm>
            <a:custGeom>
              <a:avLst/>
              <a:gdLst/>
              <a:ahLst/>
              <a:cxnLst/>
              <a:rect l="l" t="t" r="r" b="b"/>
              <a:pathLst>
                <a:path w="4104535" h="3217111">
                  <a:moveTo>
                    <a:pt x="0" y="0"/>
                  </a:moveTo>
                  <a:lnTo>
                    <a:pt x="4104535" y="0"/>
                  </a:lnTo>
                  <a:lnTo>
                    <a:pt x="4104535" y="3217111"/>
                  </a:lnTo>
                  <a:lnTo>
                    <a:pt x="0" y="3217111"/>
                  </a:lnTo>
                  <a:lnTo>
                    <a:pt x="0" y="0"/>
                  </a:lnTo>
                  <a:close/>
                </a:path>
              </a:pathLst>
            </a:custGeom>
            <a:blipFill>
              <a:blip r:embed="rId5"/>
              <a:stretch>
                <a:fillRect l="-1809" t="-1427" r="-1809"/>
              </a:stretch>
            </a:blipFill>
          </p:spPr>
          <p:txBody>
            <a:bodyPr/>
            <a:lstStyle/>
            <a:p>
              <a:endParaRPr lang="en-US"/>
            </a:p>
          </p:txBody>
        </p:sp>
        <p:sp>
          <p:nvSpPr>
            <p:cNvPr id="20" name="TextBox 20"/>
            <p:cNvSpPr txBox="1"/>
            <p:nvPr/>
          </p:nvSpPr>
          <p:spPr>
            <a:xfrm>
              <a:off x="0" y="4934310"/>
              <a:ext cx="5484932" cy="666750"/>
            </a:xfrm>
            <a:prstGeom prst="rect">
              <a:avLst/>
            </a:prstGeom>
          </p:spPr>
          <p:txBody>
            <a:bodyPr lIns="0" tIns="0" rIns="0" bIns="0" rtlCol="0" anchor="t">
              <a:spAutoFit/>
            </a:bodyPr>
            <a:lstStyle/>
            <a:p>
              <a:pPr algn="ctr">
                <a:lnSpc>
                  <a:spcPts val="4200"/>
                </a:lnSpc>
                <a:spcBef>
                  <a:spcPct val="0"/>
                </a:spcBef>
              </a:pPr>
              <a:r>
                <a:rPr lang="en-US" sz="3000" b="1">
                  <a:solidFill>
                    <a:srgbClr val="F6A429"/>
                  </a:solidFill>
                  <a:latin typeface="Open Sans Bold"/>
                  <a:ea typeface="Open Sans Bold"/>
                  <a:cs typeface="Open Sans Bold"/>
                  <a:sym typeface="Open Sans Bold"/>
                </a:rPr>
                <a:t>Nokia Oyj</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83132" y="0"/>
            <a:ext cx="7304868" cy="10287000"/>
            <a:chOff x="0" y="0"/>
            <a:chExt cx="9739823" cy="13716000"/>
          </a:xfrm>
        </p:grpSpPr>
        <p:pic>
          <p:nvPicPr>
            <p:cNvPr id="3" name="Picture 3"/>
            <p:cNvPicPr>
              <a:picLocks noChangeAspect="1"/>
            </p:cNvPicPr>
            <p:nvPr/>
          </p:nvPicPr>
          <p:blipFill>
            <a:blip r:embed="rId2"/>
            <a:srcRect l="46633" r="5966"/>
            <a:stretch>
              <a:fillRect/>
            </a:stretch>
          </p:blipFill>
          <p:spPr>
            <a:xfrm>
              <a:off x="0" y="0"/>
              <a:ext cx="9739823" cy="13716000"/>
            </a:xfrm>
            <a:prstGeom prst="rect">
              <a:avLst/>
            </a:prstGeom>
          </p:spPr>
        </p:pic>
      </p:grpSp>
      <p:grpSp>
        <p:nvGrpSpPr>
          <p:cNvPr id="4" name="Group 4"/>
          <p:cNvGrpSpPr/>
          <p:nvPr/>
        </p:nvGrpSpPr>
        <p:grpSpPr>
          <a:xfrm>
            <a:off x="17835213" y="7063676"/>
            <a:ext cx="452787" cy="2194624"/>
            <a:chOff x="0" y="0"/>
            <a:chExt cx="293277" cy="1421492"/>
          </a:xfrm>
        </p:grpSpPr>
        <p:sp>
          <p:nvSpPr>
            <p:cNvPr id="5" name="Freeform 5"/>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6" name="Freeform 6"/>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grpSp>
        <p:nvGrpSpPr>
          <p:cNvPr id="8" name="Group 8"/>
          <p:cNvGrpSpPr/>
          <p:nvPr/>
        </p:nvGrpSpPr>
        <p:grpSpPr>
          <a:xfrm>
            <a:off x="0" y="5741981"/>
            <a:ext cx="10983132" cy="4545019"/>
            <a:chOff x="0" y="0"/>
            <a:chExt cx="5727749" cy="2370246"/>
          </a:xfrm>
        </p:grpSpPr>
        <p:sp>
          <p:nvSpPr>
            <p:cNvPr id="9" name="Freeform 9"/>
            <p:cNvSpPr/>
            <p:nvPr/>
          </p:nvSpPr>
          <p:spPr>
            <a:xfrm>
              <a:off x="0" y="0"/>
              <a:ext cx="5727749" cy="2370246"/>
            </a:xfrm>
            <a:custGeom>
              <a:avLst/>
              <a:gdLst/>
              <a:ahLst/>
              <a:cxnLst/>
              <a:rect l="l" t="t" r="r" b="b"/>
              <a:pathLst>
                <a:path w="5727749" h="2370246">
                  <a:moveTo>
                    <a:pt x="0" y="0"/>
                  </a:moveTo>
                  <a:lnTo>
                    <a:pt x="5727749" y="0"/>
                  </a:lnTo>
                  <a:lnTo>
                    <a:pt x="5727749" y="2370246"/>
                  </a:lnTo>
                  <a:lnTo>
                    <a:pt x="0" y="2370246"/>
                  </a:lnTo>
                  <a:close/>
                </a:path>
              </a:pathLst>
            </a:custGeom>
            <a:solidFill>
              <a:srgbClr val="20252F"/>
            </a:solidFill>
          </p:spPr>
          <p:txBody>
            <a:bodyPr/>
            <a:lstStyle/>
            <a:p>
              <a:endParaRPr lang="en-US"/>
            </a:p>
          </p:txBody>
        </p:sp>
      </p:grpSp>
      <p:sp>
        <p:nvSpPr>
          <p:cNvPr id="10" name="TextBox 10"/>
          <p:cNvSpPr txBox="1"/>
          <p:nvPr/>
        </p:nvSpPr>
        <p:spPr>
          <a:xfrm>
            <a:off x="1028700" y="2810754"/>
            <a:ext cx="8968652" cy="1763395"/>
          </a:xfrm>
          <a:prstGeom prst="rect">
            <a:avLst/>
          </a:prstGeom>
        </p:spPr>
        <p:txBody>
          <a:bodyPr lIns="0" tIns="0" rIns="0" bIns="0" rtlCol="0" anchor="t">
            <a:spAutoFit/>
          </a:bodyPr>
          <a:lstStyle/>
          <a:p>
            <a:pPr algn="l">
              <a:lnSpc>
                <a:spcPts val="7040"/>
              </a:lnSpc>
            </a:pPr>
            <a:r>
              <a:rPr lang="en-US" sz="5500" b="1">
                <a:solidFill>
                  <a:srgbClr val="000000"/>
                </a:solidFill>
                <a:latin typeface="Montserrat Ultra-Bold"/>
                <a:ea typeface="Montserrat Ultra-Bold"/>
                <a:cs typeface="Montserrat Ultra-Bold"/>
                <a:sym typeface="Montserrat Ultra-Bold"/>
              </a:rPr>
              <a:t>AN OVERVIEW OF THE CASE STUDY</a:t>
            </a:r>
          </a:p>
        </p:txBody>
      </p:sp>
      <p:sp>
        <p:nvSpPr>
          <p:cNvPr id="11" name="TextBox 11"/>
          <p:cNvSpPr txBox="1"/>
          <p:nvPr/>
        </p:nvSpPr>
        <p:spPr>
          <a:xfrm>
            <a:off x="327345" y="6356203"/>
            <a:ext cx="10328443" cy="2613025"/>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Open Sans"/>
                <a:ea typeface="Open Sans"/>
                <a:cs typeface="Open Sans"/>
                <a:sym typeface="Open Sans"/>
              </a:rPr>
              <a:t>Faced with the need to support over 1,000 engineers deploying critical services concurrently, Airbnb turned to Kubernetes to enhance scalability and streamline continuous delivery. The goal was to allow these engineers to add and configure services quickly, leveraging Kubernetes to horizontally scale continuous delivery and automate common workflows.</a:t>
            </a:r>
          </a:p>
        </p:txBody>
      </p:sp>
      <p:grpSp>
        <p:nvGrpSpPr>
          <p:cNvPr id="12" name="Group 12"/>
          <p:cNvGrpSpPr/>
          <p:nvPr/>
        </p:nvGrpSpPr>
        <p:grpSpPr>
          <a:xfrm>
            <a:off x="8766898" y="9521896"/>
            <a:ext cx="2216234" cy="765104"/>
            <a:chOff x="0" y="0"/>
            <a:chExt cx="2954979" cy="1020139"/>
          </a:xfrm>
        </p:grpSpPr>
        <p:grpSp>
          <p:nvGrpSpPr>
            <p:cNvPr id="13" name="Group 13"/>
            <p:cNvGrpSpPr/>
            <p:nvPr/>
          </p:nvGrpSpPr>
          <p:grpSpPr>
            <a:xfrm>
              <a:off x="0" y="0"/>
              <a:ext cx="2954979" cy="1020139"/>
              <a:chOff x="0" y="0"/>
              <a:chExt cx="4773358" cy="1647893"/>
            </a:xfrm>
          </p:grpSpPr>
          <p:sp>
            <p:nvSpPr>
              <p:cNvPr id="14" name="Freeform 14"/>
              <p:cNvSpPr/>
              <p:nvPr/>
            </p:nvSpPr>
            <p:spPr>
              <a:xfrm>
                <a:off x="0" y="0"/>
                <a:ext cx="4773358" cy="1647893"/>
              </a:xfrm>
              <a:custGeom>
                <a:avLst/>
                <a:gdLst/>
                <a:ahLst/>
                <a:cxnLst/>
                <a:rect l="l" t="t" r="r" b="b"/>
                <a:pathLst>
                  <a:path w="4773358" h="1647893">
                    <a:moveTo>
                      <a:pt x="0" y="0"/>
                    </a:moveTo>
                    <a:lnTo>
                      <a:pt x="4773358" y="0"/>
                    </a:lnTo>
                    <a:lnTo>
                      <a:pt x="4773358" y="1647893"/>
                    </a:lnTo>
                    <a:lnTo>
                      <a:pt x="0" y="1647893"/>
                    </a:lnTo>
                    <a:close/>
                  </a:path>
                </a:pathLst>
              </a:custGeom>
              <a:solidFill>
                <a:srgbClr val="F6A429"/>
              </a:solidFill>
            </p:spPr>
            <p:txBody>
              <a:bodyPr/>
              <a:lstStyle/>
              <a:p>
                <a:endParaRPr lang="en-US"/>
              </a:p>
            </p:txBody>
          </p:sp>
        </p:grpSp>
        <p:sp>
          <p:nvSpPr>
            <p:cNvPr id="15" name="TextBox 15"/>
            <p:cNvSpPr txBox="1"/>
            <p:nvPr/>
          </p:nvSpPr>
          <p:spPr>
            <a:xfrm>
              <a:off x="0" y="302746"/>
              <a:ext cx="2954979" cy="386073"/>
            </a:xfrm>
            <a:prstGeom prst="rect">
              <a:avLst/>
            </a:prstGeom>
          </p:spPr>
          <p:txBody>
            <a:bodyPr lIns="0" tIns="0" rIns="0" bIns="0" rtlCol="0" anchor="t">
              <a:spAutoFit/>
            </a:bodyPr>
            <a:lstStyle/>
            <a:p>
              <a:pPr algn="ctr">
                <a:lnSpc>
                  <a:spcPts val="2546"/>
                </a:lnSpc>
                <a:spcBef>
                  <a:spcPct val="0"/>
                </a:spcBef>
              </a:pPr>
              <a:r>
                <a:rPr lang="en-US" sz="1818" b="1">
                  <a:solidFill>
                    <a:srgbClr val="FFFFFF"/>
                  </a:solidFill>
                  <a:latin typeface="Open Sans Bold"/>
                  <a:ea typeface="Open Sans Bold"/>
                  <a:cs typeface="Open Sans Bold"/>
                  <a:sym typeface="Open Sans Bold"/>
                </a:rPr>
                <a:t>LEARN MORE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4" name="Freeform 4"/>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0" y="3223260"/>
            <a:ext cx="4968240" cy="7063740"/>
            <a:chOff x="0" y="0"/>
            <a:chExt cx="2590958" cy="3683770"/>
          </a:xfrm>
        </p:grpSpPr>
        <p:sp>
          <p:nvSpPr>
            <p:cNvPr id="6" name="Freeform 6"/>
            <p:cNvSpPr/>
            <p:nvPr/>
          </p:nvSpPr>
          <p:spPr>
            <a:xfrm>
              <a:off x="0" y="0"/>
              <a:ext cx="2590958" cy="3683769"/>
            </a:xfrm>
            <a:custGeom>
              <a:avLst/>
              <a:gdLst/>
              <a:ahLst/>
              <a:cxnLst/>
              <a:rect l="l" t="t" r="r" b="b"/>
              <a:pathLst>
                <a:path w="2590958" h="3683769">
                  <a:moveTo>
                    <a:pt x="0" y="0"/>
                  </a:moveTo>
                  <a:lnTo>
                    <a:pt x="2590958" y="0"/>
                  </a:lnTo>
                  <a:lnTo>
                    <a:pt x="2590958" y="3683769"/>
                  </a:lnTo>
                  <a:lnTo>
                    <a:pt x="0" y="3683769"/>
                  </a:lnTo>
                  <a:close/>
                </a:path>
              </a:pathLst>
            </a:custGeom>
            <a:solidFill>
              <a:srgbClr val="20252F"/>
            </a:solidFill>
          </p:spPr>
          <p:txBody>
            <a:bodyPr/>
            <a:lstStyle/>
            <a:p>
              <a:endParaRPr lang="en-US"/>
            </a:p>
          </p:txBody>
        </p:sp>
      </p:grpSp>
      <p:grpSp>
        <p:nvGrpSpPr>
          <p:cNvPr id="7" name="Group 7"/>
          <p:cNvGrpSpPr/>
          <p:nvPr/>
        </p:nvGrpSpPr>
        <p:grpSpPr>
          <a:xfrm>
            <a:off x="1901815" y="1253988"/>
            <a:ext cx="3807265" cy="3237269"/>
            <a:chOff x="0" y="0"/>
            <a:chExt cx="5076354" cy="4316358"/>
          </a:xfrm>
        </p:grpSpPr>
        <p:pic>
          <p:nvPicPr>
            <p:cNvPr id="8" name="Picture 8"/>
            <p:cNvPicPr>
              <a:picLocks noChangeAspect="1"/>
            </p:cNvPicPr>
            <p:nvPr/>
          </p:nvPicPr>
          <p:blipFill>
            <a:blip r:embed="rId4"/>
            <a:srcRect t="12027" b="12027"/>
            <a:stretch>
              <a:fillRect/>
            </a:stretch>
          </p:blipFill>
          <p:spPr>
            <a:xfrm>
              <a:off x="0" y="0"/>
              <a:ext cx="5076354" cy="4316358"/>
            </a:xfrm>
            <a:prstGeom prst="rect">
              <a:avLst/>
            </a:prstGeom>
          </p:spPr>
        </p:pic>
      </p:grpSp>
      <p:grpSp>
        <p:nvGrpSpPr>
          <p:cNvPr id="9" name="Group 9"/>
          <p:cNvGrpSpPr/>
          <p:nvPr/>
        </p:nvGrpSpPr>
        <p:grpSpPr>
          <a:xfrm>
            <a:off x="483128" y="4731988"/>
            <a:ext cx="6644640" cy="5555012"/>
            <a:chOff x="0" y="0"/>
            <a:chExt cx="8859520" cy="7406683"/>
          </a:xfrm>
        </p:grpSpPr>
        <p:pic>
          <p:nvPicPr>
            <p:cNvPr id="10" name="Picture 10"/>
            <p:cNvPicPr>
              <a:picLocks noChangeAspect="1"/>
            </p:cNvPicPr>
            <p:nvPr/>
          </p:nvPicPr>
          <p:blipFill>
            <a:blip r:embed="rId5"/>
            <a:srcRect t="1232" b="1232"/>
            <a:stretch>
              <a:fillRect/>
            </a:stretch>
          </p:blipFill>
          <p:spPr>
            <a:xfrm>
              <a:off x="0" y="0"/>
              <a:ext cx="8859520" cy="7406683"/>
            </a:xfrm>
            <a:prstGeom prst="rect">
              <a:avLst/>
            </a:prstGeom>
          </p:spPr>
        </p:pic>
      </p:grpSp>
      <p:sp>
        <p:nvSpPr>
          <p:cNvPr id="11" name="TextBox 11"/>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sp>
        <p:nvSpPr>
          <p:cNvPr id="12" name="TextBox 12"/>
          <p:cNvSpPr txBox="1"/>
          <p:nvPr/>
        </p:nvSpPr>
        <p:spPr>
          <a:xfrm>
            <a:off x="3479558" y="270510"/>
            <a:ext cx="11946144" cy="706755"/>
          </a:xfrm>
          <a:prstGeom prst="rect">
            <a:avLst/>
          </a:prstGeom>
        </p:spPr>
        <p:txBody>
          <a:bodyPr lIns="0" tIns="0" rIns="0" bIns="0" rtlCol="0" anchor="t">
            <a:spAutoFit/>
          </a:bodyPr>
          <a:lstStyle/>
          <a:p>
            <a:pPr algn="l">
              <a:lnSpc>
                <a:spcPts val="5760"/>
              </a:lnSpc>
            </a:pPr>
            <a:r>
              <a:rPr lang="en-US" sz="4500" b="1">
                <a:solidFill>
                  <a:srgbClr val="000000"/>
                </a:solidFill>
                <a:latin typeface="Montserrat Ultra-Bold"/>
                <a:ea typeface="Montserrat Ultra-Bold"/>
                <a:cs typeface="Montserrat Ultra-Bold"/>
                <a:sym typeface="Montserrat Ultra-Bold"/>
              </a:rPr>
              <a:t>PROBLEMS, SOLUTIONS &amp; OUTCOMES</a:t>
            </a:r>
          </a:p>
        </p:txBody>
      </p:sp>
      <p:grpSp>
        <p:nvGrpSpPr>
          <p:cNvPr id="13" name="Group 13"/>
          <p:cNvGrpSpPr/>
          <p:nvPr/>
        </p:nvGrpSpPr>
        <p:grpSpPr>
          <a:xfrm>
            <a:off x="7506970" y="1694996"/>
            <a:ext cx="10091856" cy="2017110"/>
            <a:chOff x="0" y="0"/>
            <a:chExt cx="13455808" cy="2689481"/>
          </a:xfrm>
        </p:grpSpPr>
        <p:sp>
          <p:nvSpPr>
            <p:cNvPr id="14" name="TextBox 14"/>
            <p:cNvSpPr txBox="1"/>
            <p:nvPr/>
          </p:nvSpPr>
          <p:spPr>
            <a:xfrm>
              <a:off x="0" y="643087"/>
              <a:ext cx="13455808" cy="2046394"/>
            </a:xfrm>
            <a:prstGeom prst="rect">
              <a:avLst/>
            </a:prstGeom>
          </p:spPr>
          <p:txBody>
            <a:bodyPr lIns="0" tIns="0" rIns="0" bIns="0" rtlCol="0" anchor="t">
              <a:spAutoFit/>
            </a:bodyPr>
            <a:lstStyle/>
            <a:p>
              <a:pPr algn="just">
                <a:lnSpc>
                  <a:spcPts val="3079"/>
                </a:lnSpc>
                <a:spcBef>
                  <a:spcPct val="0"/>
                </a:spcBef>
              </a:pPr>
              <a:r>
                <a:rPr lang="en-US" sz="2199">
                  <a:solidFill>
                    <a:srgbClr val="171616"/>
                  </a:solidFill>
                  <a:latin typeface="Open Sans"/>
                  <a:ea typeface="Open Sans"/>
                  <a:cs typeface="Open Sans"/>
                  <a:sym typeface="Open Sans"/>
                </a:rPr>
                <a:t>Airbnb’s migration to Kubernetes addressed several challenges they faced in scaling and managing deployments with over 1,000 engineers. They required an infrastructure to handle large-scale continuous delivery, simplify service configuration, and improve deployment management for over 250 services.</a:t>
              </a:r>
            </a:p>
          </p:txBody>
        </p:sp>
        <p:sp>
          <p:nvSpPr>
            <p:cNvPr id="15" name="TextBox 15"/>
            <p:cNvSpPr txBox="1"/>
            <p:nvPr/>
          </p:nvSpPr>
          <p:spPr>
            <a:xfrm>
              <a:off x="0" y="-47625"/>
              <a:ext cx="13455808" cy="547159"/>
            </a:xfrm>
            <a:prstGeom prst="rect">
              <a:avLst/>
            </a:prstGeom>
          </p:spPr>
          <p:txBody>
            <a:bodyPr lIns="0" tIns="0" rIns="0" bIns="0" rtlCol="0" anchor="t">
              <a:spAutoFit/>
            </a:bodyPr>
            <a:lstStyle/>
            <a:p>
              <a:pPr algn="l">
                <a:lnSpc>
                  <a:spcPts val="3499"/>
                </a:lnSpc>
                <a:spcBef>
                  <a:spcPct val="0"/>
                </a:spcBef>
              </a:pPr>
              <a:r>
                <a:rPr lang="en-US" sz="2499" b="1">
                  <a:solidFill>
                    <a:srgbClr val="F6A429"/>
                  </a:solidFill>
                  <a:latin typeface="Open Sans Bold"/>
                  <a:ea typeface="Open Sans Bold"/>
                  <a:cs typeface="Open Sans Bold"/>
                  <a:sym typeface="Open Sans Bold"/>
                </a:rPr>
                <a:t>01. Problem</a:t>
              </a:r>
            </a:p>
          </p:txBody>
        </p:sp>
      </p:grpSp>
      <p:grpSp>
        <p:nvGrpSpPr>
          <p:cNvPr id="16" name="Group 16"/>
          <p:cNvGrpSpPr/>
          <p:nvPr/>
        </p:nvGrpSpPr>
        <p:grpSpPr>
          <a:xfrm>
            <a:off x="7506970" y="3993737"/>
            <a:ext cx="10091856" cy="2358566"/>
            <a:chOff x="0" y="0"/>
            <a:chExt cx="13455808" cy="3144754"/>
          </a:xfrm>
        </p:grpSpPr>
        <p:sp>
          <p:nvSpPr>
            <p:cNvPr id="17" name="TextBox 17"/>
            <p:cNvSpPr txBox="1"/>
            <p:nvPr/>
          </p:nvSpPr>
          <p:spPr>
            <a:xfrm>
              <a:off x="0" y="577660"/>
              <a:ext cx="13455808" cy="2567094"/>
            </a:xfrm>
            <a:prstGeom prst="rect">
              <a:avLst/>
            </a:prstGeom>
          </p:spPr>
          <p:txBody>
            <a:bodyPr lIns="0" tIns="0" rIns="0" bIns="0" rtlCol="0" anchor="t">
              <a:spAutoFit/>
            </a:bodyPr>
            <a:lstStyle/>
            <a:p>
              <a:pPr algn="just">
                <a:lnSpc>
                  <a:spcPts val="3079"/>
                </a:lnSpc>
                <a:spcBef>
                  <a:spcPct val="0"/>
                </a:spcBef>
              </a:pPr>
              <a:r>
                <a:rPr lang="en-US" sz="2199">
                  <a:solidFill>
                    <a:srgbClr val="171616"/>
                  </a:solidFill>
                  <a:latin typeface="Open Sans"/>
                  <a:ea typeface="Open Sans"/>
                  <a:cs typeface="Open Sans"/>
                  <a:sym typeface="Open Sans"/>
                </a:rPr>
                <a:t>Included adopting Kubernetes for abstraction and consistency across environments, using Kube-gen to automate the generation of configuration files from a single source, and creating standardized repositories with templates for applications, CI/CD, and infrastructure. This approach ensured configurations were validated and consistent from the start.</a:t>
              </a:r>
            </a:p>
          </p:txBody>
        </p:sp>
        <p:sp>
          <p:nvSpPr>
            <p:cNvPr id="18" name="TextBox 18"/>
            <p:cNvSpPr txBox="1"/>
            <p:nvPr/>
          </p:nvSpPr>
          <p:spPr>
            <a:xfrm>
              <a:off x="0" y="-47625"/>
              <a:ext cx="13455808" cy="547159"/>
            </a:xfrm>
            <a:prstGeom prst="rect">
              <a:avLst/>
            </a:prstGeom>
          </p:spPr>
          <p:txBody>
            <a:bodyPr lIns="0" tIns="0" rIns="0" bIns="0" rtlCol="0" anchor="t">
              <a:spAutoFit/>
            </a:bodyPr>
            <a:lstStyle/>
            <a:p>
              <a:pPr algn="l">
                <a:lnSpc>
                  <a:spcPts val="3499"/>
                </a:lnSpc>
                <a:spcBef>
                  <a:spcPct val="0"/>
                </a:spcBef>
              </a:pPr>
              <a:r>
                <a:rPr lang="en-US" sz="2499" b="1">
                  <a:solidFill>
                    <a:srgbClr val="F6A429"/>
                  </a:solidFill>
                  <a:latin typeface="Open Sans Bold"/>
                  <a:ea typeface="Open Sans Bold"/>
                  <a:cs typeface="Open Sans Bold"/>
                  <a:sym typeface="Open Sans Bold"/>
                </a:rPr>
                <a:t>02. Solution</a:t>
              </a:r>
            </a:p>
          </p:txBody>
        </p:sp>
      </p:grpSp>
      <p:grpSp>
        <p:nvGrpSpPr>
          <p:cNvPr id="19" name="Group 19"/>
          <p:cNvGrpSpPr/>
          <p:nvPr/>
        </p:nvGrpSpPr>
        <p:grpSpPr>
          <a:xfrm>
            <a:off x="7506970" y="6633933"/>
            <a:ext cx="10091856" cy="3584532"/>
            <a:chOff x="0" y="0"/>
            <a:chExt cx="13455808" cy="4779376"/>
          </a:xfrm>
        </p:grpSpPr>
        <p:sp>
          <p:nvSpPr>
            <p:cNvPr id="20" name="TextBox 20"/>
            <p:cNvSpPr txBox="1"/>
            <p:nvPr/>
          </p:nvSpPr>
          <p:spPr>
            <a:xfrm>
              <a:off x="0" y="650182"/>
              <a:ext cx="13455808" cy="4129194"/>
            </a:xfrm>
            <a:prstGeom prst="rect">
              <a:avLst/>
            </a:prstGeom>
          </p:spPr>
          <p:txBody>
            <a:bodyPr lIns="0" tIns="0" rIns="0" bIns="0" rtlCol="0" anchor="t">
              <a:spAutoFit/>
            </a:bodyPr>
            <a:lstStyle/>
            <a:p>
              <a:pPr algn="just">
                <a:lnSpc>
                  <a:spcPts val="3079"/>
                </a:lnSpc>
              </a:pPr>
              <a:r>
                <a:rPr lang="en-US" sz="2199">
                  <a:solidFill>
                    <a:srgbClr val="171616"/>
                  </a:solidFill>
                  <a:latin typeface="Open Sans"/>
                  <a:ea typeface="Open Sans"/>
                  <a:cs typeface="Open Sans"/>
                  <a:sym typeface="Open Sans"/>
                </a:rPr>
                <a:t>Airbnb achieved enhanced deployment velocity, averaging over 500 deployments per day, with reliable, standardized workflows. The new system also streamlined engineers' workflows, enabling faster, more agile development across teams.</a:t>
              </a:r>
            </a:p>
            <a:p>
              <a:pPr algn="just">
                <a:lnSpc>
                  <a:spcPts val="3079"/>
                </a:lnSpc>
              </a:pPr>
              <a:endParaRPr lang="en-US" sz="2199">
                <a:solidFill>
                  <a:srgbClr val="171616"/>
                </a:solidFill>
                <a:latin typeface="Open Sans"/>
                <a:ea typeface="Open Sans"/>
                <a:cs typeface="Open Sans"/>
                <a:sym typeface="Open Sans"/>
              </a:endParaRPr>
            </a:p>
            <a:p>
              <a:pPr algn="just">
                <a:lnSpc>
                  <a:spcPts val="3079"/>
                </a:lnSpc>
              </a:pPr>
              <a:r>
                <a:rPr lang="en-US" sz="2199">
                  <a:solidFill>
                    <a:srgbClr val="171616"/>
                  </a:solidFill>
                  <a:latin typeface="Open Sans"/>
                  <a:ea typeface="Open Sans"/>
                  <a:cs typeface="Open Sans"/>
                  <a:sym typeface="Open Sans"/>
                </a:rPr>
                <a:t>This case highlights how Kubernetes can address large-scale deployment and configuration issues, supporting both growth and operational efficiency.</a:t>
              </a:r>
            </a:p>
            <a:p>
              <a:pPr algn="just">
                <a:lnSpc>
                  <a:spcPts val="3079"/>
                </a:lnSpc>
                <a:spcBef>
                  <a:spcPct val="0"/>
                </a:spcBef>
              </a:pPr>
              <a:endParaRPr lang="en-US" sz="2199">
                <a:solidFill>
                  <a:srgbClr val="171616"/>
                </a:solidFill>
                <a:latin typeface="Open Sans"/>
                <a:ea typeface="Open Sans"/>
                <a:cs typeface="Open Sans"/>
                <a:sym typeface="Open Sans"/>
              </a:endParaRPr>
            </a:p>
          </p:txBody>
        </p:sp>
        <p:sp>
          <p:nvSpPr>
            <p:cNvPr id="21" name="TextBox 21"/>
            <p:cNvSpPr txBox="1"/>
            <p:nvPr/>
          </p:nvSpPr>
          <p:spPr>
            <a:xfrm>
              <a:off x="0" y="-47625"/>
              <a:ext cx="13455808" cy="547159"/>
            </a:xfrm>
            <a:prstGeom prst="rect">
              <a:avLst/>
            </a:prstGeom>
          </p:spPr>
          <p:txBody>
            <a:bodyPr lIns="0" tIns="0" rIns="0" bIns="0" rtlCol="0" anchor="t">
              <a:spAutoFit/>
            </a:bodyPr>
            <a:lstStyle/>
            <a:p>
              <a:pPr algn="l">
                <a:lnSpc>
                  <a:spcPts val="3499"/>
                </a:lnSpc>
                <a:spcBef>
                  <a:spcPct val="0"/>
                </a:spcBef>
              </a:pPr>
              <a:r>
                <a:rPr lang="en-US" sz="2499" b="1">
                  <a:solidFill>
                    <a:srgbClr val="F6A429"/>
                  </a:solidFill>
                  <a:latin typeface="Open Sans Bold"/>
                  <a:ea typeface="Open Sans Bold"/>
                  <a:cs typeface="Open Sans Bold"/>
                  <a:sym typeface="Open Sans Bold"/>
                </a:rPr>
                <a:t>03. Outcomes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4" name="Freeform 4"/>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grpSp>
        <p:nvGrpSpPr>
          <p:cNvPr id="6" name="Group 6"/>
          <p:cNvGrpSpPr/>
          <p:nvPr/>
        </p:nvGrpSpPr>
        <p:grpSpPr>
          <a:xfrm>
            <a:off x="1028700" y="2383031"/>
            <a:ext cx="8115300" cy="2760469"/>
            <a:chOff x="0" y="0"/>
            <a:chExt cx="23260241" cy="7912112"/>
          </a:xfrm>
        </p:grpSpPr>
        <p:sp>
          <p:nvSpPr>
            <p:cNvPr id="7" name="Freeform 7"/>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F6A429"/>
            </a:solidFill>
          </p:spPr>
          <p:txBody>
            <a:bodyPr/>
            <a:lstStyle/>
            <a:p>
              <a:endParaRPr lang="en-US"/>
            </a:p>
          </p:txBody>
        </p:sp>
      </p:grpSp>
      <p:grpSp>
        <p:nvGrpSpPr>
          <p:cNvPr id="8" name="Group 8"/>
          <p:cNvGrpSpPr/>
          <p:nvPr/>
        </p:nvGrpSpPr>
        <p:grpSpPr>
          <a:xfrm>
            <a:off x="9144000" y="2383031"/>
            <a:ext cx="8115300" cy="2760469"/>
            <a:chOff x="0" y="0"/>
            <a:chExt cx="23260241" cy="7912112"/>
          </a:xfrm>
        </p:grpSpPr>
        <p:sp>
          <p:nvSpPr>
            <p:cNvPr id="9" name="Freeform 9"/>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20252F"/>
            </a:solidFill>
          </p:spPr>
          <p:txBody>
            <a:bodyPr/>
            <a:lstStyle/>
            <a:p>
              <a:endParaRPr lang="en-US"/>
            </a:p>
          </p:txBody>
        </p:sp>
      </p:grpSp>
      <p:grpSp>
        <p:nvGrpSpPr>
          <p:cNvPr id="10" name="Group 10"/>
          <p:cNvGrpSpPr/>
          <p:nvPr/>
        </p:nvGrpSpPr>
        <p:grpSpPr>
          <a:xfrm rot="-10800000">
            <a:off x="9144000" y="5143500"/>
            <a:ext cx="8115300" cy="2760469"/>
            <a:chOff x="0" y="0"/>
            <a:chExt cx="23260241" cy="7912112"/>
          </a:xfrm>
        </p:grpSpPr>
        <p:sp>
          <p:nvSpPr>
            <p:cNvPr id="11" name="Freeform 11"/>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F6A429"/>
            </a:solidFill>
          </p:spPr>
          <p:txBody>
            <a:bodyPr/>
            <a:lstStyle/>
            <a:p>
              <a:endParaRPr lang="en-US"/>
            </a:p>
          </p:txBody>
        </p:sp>
      </p:grpSp>
      <p:grpSp>
        <p:nvGrpSpPr>
          <p:cNvPr id="12" name="Group 12"/>
          <p:cNvGrpSpPr/>
          <p:nvPr/>
        </p:nvGrpSpPr>
        <p:grpSpPr>
          <a:xfrm rot="-10800000">
            <a:off x="1028700" y="5143500"/>
            <a:ext cx="8115300" cy="2760469"/>
            <a:chOff x="0" y="0"/>
            <a:chExt cx="23260241" cy="7912112"/>
          </a:xfrm>
        </p:grpSpPr>
        <p:sp>
          <p:nvSpPr>
            <p:cNvPr id="13" name="Freeform 13"/>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20252F"/>
            </a:solidFill>
          </p:spPr>
          <p:txBody>
            <a:bodyPr/>
            <a:lstStyle/>
            <a:p>
              <a:endParaRPr lang="en-US"/>
            </a:p>
          </p:txBody>
        </p:sp>
      </p:grpSp>
      <p:sp>
        <p:nvSpPr>
          <p:cNvPr id="14" name="TextBox 14"/>
          <p:cNvSpPr txBox="1"/>
          <p:nvPr/>
        </p:nvSpPr>
        <p:spPr>
          <a:xfrm>
            <a:off x="1958031" y="3213540"/>
            <a:ext cx="6256638" cy="1842135"/>
          </a:xfrm>
          <a:prstGeom prst="rect">
            <a:avLst/>
          </a:prstGeom>
        </p:spPr>
        <p:txBody>
          <a:bodyPr lIns="0" tIns="0" rIns="0" bIns="0" rtlCol="0" anchor="t">
            <a:spAutoFit/>
          </a:bodyPr>
          <a:lstStyle/>
          <a:p>
            <a:pPr algn="just">
              <a:lnSpc>
                <a:spcPts val="2940"/>
              </a:lnSpc>
              <a:spcBef>
                <a:spcPct val="0"/>
              </a:spcBef>
            </a:pPr>
            <a:r>
              <a:rPr lang="en-US" sz="2100">
                <a:solidFill>
                  <a:srgbClr val="000000"/>
                </a:solidFill>
                <a:latin typeface="Open Sans"/>
                <a:ea typeface="Open Sans"/>
                <a:cs typeface="Open Sans"/>
                <a:sym typeface="Open Sans"/>
              </a:rPr>
              <a:t>Kubernetes allowed Airbnb to support large teams deploying high-frequency updates across multiple services, creating an infrastructure for scalable, unified configurations with namespaces and automated validations.</a:t>
            </a:r>
          </a:p>
        </p:txBody>
      </p:sp>
      <p:sp>
        <p:nvSpPr>
          <p:cNvPr id="15" name="TextBox 15"/>
          <p:cNvSpPr txBox="1"/>
          <p:nvPr/>
        </p:nvSpPr>
        <p:spPr>
          <a:xfrm>
            <a:off x="1958031" y="2678596"/>
            <a:ext cx="5530049" cy="3962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Open Sans Bold"/>
                <a:ea typeface="Open Sans Bold"/>
                <a:cs typeface="Open Sans Bold"/>
                <a:sym typeface="Open Sans Bold"/>
              </a:rPr>
              <a:t>Scalability &amp; Continuous Delivery</a:t>
            </a:r>
          </a:p>
        </p:txBody>
      </p:sp>
      <p:sp>
        <p:nvSpPr>
          <p:cNvPr id="16" name="TextBox 16"/>
          <p:cNvSpPr txBox="1"/>
          <p:nvPr/>
        </p:nvSpPr>
        <p:spPr>
          <a:xfrm>
            <a:off x="1958031" y="5968655"/>
            <a:ext cx="6256638" cy="1589405"/>
          </a:xfrm>
          <a:prstGeom prst="rect">
            <a:avLst/>
          </a:prstGeom>
        </p:spPr>
        <p:txBody>
          <a:bodyPr lIns="0" tIns="0" rIns="0" bIns="0" rtlCol="0" anchor="t">
            <a:spAutoFit/>
          </a:bodyPr>
          <a:lstStyle/>
          <a:p>
            <a:pPr algn="just">
              <a:lnSpc>
                <a:spcPts val="3220"/>
              </a:lnSpc>
              <a:spcBef>
                <a:spcPct val="0"/>
              </a:spcBef>
            </a:pPr>
            <a:r>
              <a:rPr lang="en-US" sz="2300">
                <a:solidFill>
                  <a:srgbClr val="FFFFFF"/>
                </a:solidFill>
                <a:latin typeface="Open Sans"/>
                <a:ea typeface="Open Sans"/>
                <a:cs typeface="Open Sans"/>
                <a:sym typeface="Open Sans"/>
              </a:rPr>
              <a:t>Standardizing configurations allowed engineers to focus on development rather than repetitive setup, enhancing productivity and collaboration across teams.</a:t>
            </a:r>
          </a:p>
        </p:txBody>
      </p:sp>
      <p:sp>
        <p:nvSpPr>
          <p:cNvPr id="17" name="TextBox 17"/>
          <p:cNvSpPr txBox="1"/>
          <p:nvPr/>
        </p:nvSpPr>
        <p:spPr>
          <a:xfrm>
            <a:off x="1958031" y="5439065"/>
            <a:ext cx="5530049" cy="396240"/>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Open Sans Bold"/>
                <a:ea typeface="Open Sans Bold"/>
                <a:cs typeface="Open Sans Bold"/>
                <a:sym typeface="Open Sans Bold"/>
              </a:rPr>
              <a:t>Efficiency Through Abstractions</a:t>
            </a:r>
          </a:p>
        </p:txBody>
      </p:sp>
      <p:sp>
        <p:nvSpPr>
          <p:cNvPr id="18" name="TextBox 18"/>
          <p:cNvSpPr txBox="1"/>
          <p:nvPr/>
        </p:nvSpPr>
        <p:spPr>
          <a:xfrm>
            <a:off x="10073331" y="3204015"/>
            <a:ext cx="6256638" cy="1589405"/>
          </a:xfrm>
          <a:prstGeom prst="rect">
            <a:avLst/>
          </a:prstGeom>
        </p:spPr>
        <p:txBody>
          <a:bodyPr lIns="0" tIns="0" rIns="0" bIns="0" rtlCol="0" anchor="t">
            <a:spAutoFit/>
          </a:bodyPr>
          <a:lstStyle/>
          <a:p>
            <a:pPr algn="just">
              <a:lnSpc>
                <a:spcPts val="3220"/>
              </a:lnSpc>
              <a:spcBef>
                <a:spcPct val="0"/>
              </a:spcBef>
            </a:pPr>
            <a:r>
              <a:rPr lang="en-US" sz="2300">
                <a:solidFill>
                  <a:srgbClr val="FFFFFF"/>
                </a:solidFill>
                <a:latin typeface="Open Sans"/>
                <a:ea typeface="Open Sans"/>
                <a:cs typeface="Open Sans"/>
                <a:sym typeface="Open Sans"/>
              </a:rPr>
              <a:t>Kubernetes enabled Airbnb to reach over 500 deployments daily, showcasing how managed infrastructure can support high deployment speed without sacrificing stability.</a:t>
            </a:r>
          </a:p>
        </p:txBody>
      </p:sp>
      <p:sp>
        <p:nvSpPr>
          <p:cNvPr id="19" name="TextBox 19"/>
          <p:cNvSpPr txBox="1"/>
          <p:nvPr/>
        </p:nvSpPr>
        <p:spPr>
          <a:xfrm>
            <a:off x="10073331" y="2678596"/>
            <a:ext cx="5530049" cy="396240"/>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Open Sans Bold"/>
                <a:ea typeface="Open Sans Bold"/>
                <a:cs typeface="Open Sans Bold"/>
                <a:sym typeface="Open Sans Bold"/>
              </a:rPr>
              <a:t>Deployment Velocity</a:t>
            </a:r>
          </a:p>
        </p:txBody>
      </p:sp>
      <p:sp>
        <p:nvSpPr>
          <p:cNvPr id="20" name="TextBox 20"/>
          <p:cNvSpPr txBox="1"/>
          <p:nvPr/>
        </p:nvSpPr>
        <p:spPr>
          <a:xfrm>
            <a:off x="10073331" y="5978180"/>
            <a:ext cx="6256638" cy="165354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Open Sans"/>
                <a:ea typeface="Open Sans"/>
                <a:cs typeface="Open Sans"/>
                <a:sym typeface="Open Sans"/>
              </a:rPr>
              <a:t>Kubernetes’ orchestration tools enabled efficient management of over 250 critical services, reinforcing its capability for high-concurrency, multi-service operations.</a:t>
            </a:r>
          </a:p>
        </p:txBody>
      </p:sp>
      <p:sp>
        <p:nvSpPr>
          <p:cNvPr id="21" name="TextBox 21"/>
          <p:cNvSpPr txBox="1"/>
          <p:nvPr/>
        </p:nvSpPr>
        <p:spPr>
          <a:xfrm>
            <a:off x="10073331" y="5439065"/>
            <a:ext cx="6256638" cy="3962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Open Sans Bold"/>
                <a:ea typeface="Open Sans Bold"/>
                <a:cs typeface="Open Sans Bold"/>
                <a:sym typeface="Open Sans Bold"/>
              </a:rPr>
              <a:t>Support for Multi-Service Environments</a:t>
            </a:r>
          </a:p>
        </p:txBody>
      </p:sp>
      <p:sp>
        <p:nvSpPr>
          <p:cNvPr id="22" name="TextBox 22"/>
          <p:cNvSpPr txBox="1"/>
          <p:nvPr/>
        </p:nvSpPr>
        <p:spPr>
          <a:xfrm>
            <a:off x="2863735" y="737031"/>
            <a:ext cx="12560531" cy="877570"/>
          </a:xfrm>
          <a:prstGeom prst="rect">
            <a:avLst/>
          </a:prstGeom>
        </p:spPr>
        <p:txBody>
          <a:bodyPr lIns="0" tIns="0" rIns="0" bIns="0" rtlCol="0" anchor="t">
            <a:spAutoFit/>
          </a:bodyPr>
          <a:lstStyle/>
          <a:p>
            <a:pPr algn="ctr">
              <a:lnSpc>
                <a:spcPts val="7040"/>
              </a:lnSpc>
            </a:pPr>
            <a:r>
              <a:rPr lang="en-US" sz="5500" b="1">
                <a:solidFill>
                  <a:srgbClr val="000000"/>
                </a:solidFill>
                <a:latin typeface="Montserrat Ultra-Bold"/>
                <a:ea typeface="Montserrat Ultra-Bold"/>
                <a:cs typeface="Montserrat Ultra-Bold"/>
                <a:sym typeface="Montserrat Ultra-Bold"/>
              </a:rPr>
              <a:t>KEY LESSONS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4" name="Freeform 4"/>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904923" y="0"/>
            <a:ext cx="9383077" cy="7063676"/>
            <a:chOff x="0" y="0"/>
            <a:chExt cx="12510769" cy="9418234"/>
          </a:xfrm>
        </p:grpSpPr>
        <p:pic>
          <p:nvPicPr>
            <p:cNvPr id="6" name="Picture 6"/>
            <p:cNvPicPr>
              <a:picLocks noChangeAspect="1"/>
            </p:cNvPicPr>
            <p:nvPr/>
          </p:nvPicPr>
          <p:blipFill>
            <a:blip r:embed="rId4"/>
            <a:srcRect l="4018" r="4018"/>
            <a:stretch>
              <a:fillRect/>
            </a:stretch>
          </p:blipFill>
          <p:spPr>
            <a:xfrm>
              <a:off x="0" y="0"/>
              <a:ext cx="12510769" cy="9418234"/>
            </a:xfrm>
            <a:prstGeom prst="rect">
              <a:avLst/>
            </a:prstGeom>
          </p:spPr>
        </p:pic>
      </p:grpSp>
      <p:grpSp>
        <p:nvGrpSpPr>
          <p:cNvPr id="7" name="Group 7"/>
          <p:cNvGrpSpPr/>
          <p:nvPr/>
        </p:nvGrpSpPr>
        <p:grpSpPr>
          <a:xfrm>
            <a:off x="0" y="4285008"/>
            <a:ext cx="12752948" cy="5498759"/>
            <a:chOff x="0" y="0"/>
            <a:chExt cx="6650715" cy="2867625"/>
          </a:xfrm>
        </p:grpSpPr>
        <p:sp>
          <p:nvSpPr>
            <p:cNvPr id="8" name="Freeform 8"/>
            <p:cNvSpPr/>
            <p:nvPr/>
          </p:nvSpPr>
          <p:spPr>
            <a:xfrm>
              <a:off x="0" y="0"/>
              <a:ext cx="6650715" cy="2867625"/>
            </a:xfrm>
            <a:custGeom>
              <a:avLst/>
              <a:gdLst/>
              <a:ahLst/>
              <a:cxnLst/>
              <a:rect l="l" t="t" r="r" b="b"/>
              <a:pathLst>
                <a:path w="6650715" h="2867625">
                  <a:moveTo>
                    <a:pt x="0" y="0"/>
                  </a:moveTo>
                  <a:lnTo>
                    <a:pt x="6650715" y="0"/>
                  </a:lnTo>
                  <a:lnTo>
                    <a:pt x="6650715" y="2867625"/>
                  </a:lnTo>
                  <a:lnTo>
                    <a:pt x="0" y="2867625"/>
                  </a:lnTo>
                  <a:close/>
                </a:path>
              </a:pathLst>
            </a:custGeom>
            <a:solidFill>
              <a:srgbClr val="20252F"/>
            </a:solidFill>
          </p:spPr>
          <p:txBody>
            <a:bodyPr/>
            <a:lstStyle/>
            <a:p>
              <a:endParaRPr lang="en-US"/>
            </a:p>
          </p:txBody>
        </p:sp>
      </p:grpSp>
      <p:sp>
        <p:nvSpPr>
          <p:cNvPr id="13" name="TextBox 13"/>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sp>
        <p:nvSpPr>
          <p:cNvPr id="14" name="TextBox 14"/>
          <p:cNvSpPr txBox="1"/>
          <p:nvPr/>
        </p:nvSpPr>
        <p:spPr>
          <a:xfrm>
            <a:off x="1267823" y="1308432"/>
            <a:ext cx="6339345" cy="2649220"/>
          </a:xfrm>
          <a:prstGeom prst="rect">
            <a:avLst/>
          </a:prstGeom>
        </p:spPr>
        <p:txBody>
          <a:bodyPr lIns="0" tIns="0" rIns="0" bIns="0" rtlCol="0" anchor="t">
            <a:spAutoFit/>
          </a:bodyPr>
          <a:lstStyle/>
          <a:p>
            <a:pPr algn="l">
              <a:lnSpc>
                <a:spcPts val="7040"/>
              </a:lnSpc>
            </a:pPr>
            <a:r>
              <a:rPr lang="en-US" sz="5500" b="1">
                <a:solidFill>
                  <a:srgbClr val="000000"/>
                </a:solidFill>
                <a:latin typeface="Montserrat Ultra-Bold"/>
                <a:ea typeface="Montserrat Ultra-Bold"/>
                <a:cs typeface="Montserrat Ultra-Bold"/>
                <a:sym typeface="Montserrat Ultra-Bold"/>
              </a:rPr>
              <a:t>AN OVERVIEW OF THE CASE STUDY</a:t>
            </a:r>
          </a:p>
        </p:txBody>
      </p:sp>
      <p:sp>
        <p:nvSpPr>
          <p:cNvPr id="15" name="TextBox 15"/>
          <p:cNvSpPr txBox="1"/>
          <p:nvPr/>
        </p:nvSpPr>
        <p:spPr>
          <a:xfrm>
            <a:off x="233602" y="4438519"/>
            <a:ext cx="12110797" cy="4285276"/>
          </a:xfrm>
          <a:prstGeom prst="rect">
            <a:avLst/>
          </a:prstGeom>
        </p:spPr>
        <p:txBody>
          <a:bodyPr wrap="square" lIns="0" tIns="0" rIns="0" bIns="0" rtlCol="0" anchor="t">
            <a:spAutoFit/>
          </a:bodyPr>
          <a:lstStyle/>
          <a:p>
            <a:pPr algn="just">
              <a:lnSpc>
                <a:spcPts val="2799"/>
              </a:lnSpc>
              <a:spcBef>
                <a:spcPct val="0"/>
              </a:spcBef>
            </a:pPr>
            <a:r>
              <a:rPr lang="en-US" sz="1999" dirty="0">
                <a:solidFill>
                  <a:srgbClr val="FFFFFF"/>
                </a:solidFill>
                <a:latin typeface="Open Sans"/>
                <a:ea typeface="Open Sans"/>
                <a:cs typeface="Open Sans"/>
                <a:sym typeface="Open Sans"/>
              </a:rPr>
              <a:t>In late 2017, IBM Cloud aimed to enhance security by developing an image trust service to ensure the integrity and provenance of container images, leading to the launch of </a:t>
            </a:r>
            <a:r>
              <a:rPr lang="en-US" sz="1999" dirty="0" err="1">
                <a:solidFill>
                  <a:srgbClr val="FFFFFF"/>
                </a:solidFill>
                <a:latin typeface="Open Sans"/>
                <a:ea typeface="Open Sans"/>
                <a:cs typeface="Open Sans"/>
                <a:sym typeface="Open Sans"/>
              </a:rPr>
              <a:t>Portieris</a:t>
            </a:r>
            <a:r>
              <a:rPr lang="en-US" sz="1999" dirty="0">
                <a:solidFill>
                  <a:srgbClr val="FFFFFF"/>
                </a:solidFill>
                <a:latin typeface="Open Sans"/>
                <a:ea typeface="Open Sans"/>
                <a:cs typeface="Open Sans"/>
                <a:sym typeface="Open Sans"/>
              </a:rPr>
              <a:t> in February 2018. Built on the CNCF open-source project Notary, </a:t>
            </a:r>
            <a:r>
              <a:rPr lang="en-US" sz="1999" dirty="0" err="1">
                <a:solidFill>
                  <a:srgbClr val="FFFFFF"/>
                </a:solidFill>
                <a:latin typeface="Open Sans"/>
                <a:ea typeface="Open Sans"/>
                <a:cs typeface="Open Sans"/>
                <a:sym typeface="Open Sans"/>
              </a:rPr>
              <a:t>Portieris</a:t>
            </a:r>
            <a:r>
              <a:rPr lang="en-US" sz="1999" dirty="0">
                <a:solidFill>
                  <a:srgbClr val="FFFFFF"/>
                </a:solidFill>
                <a:latin typeface="Open Sans"/>
                <a:ea typeface="Open Sans"/>
                <a:cs typeface="Open Sans"/>
                <a:sym typeface="Open Sans"/>
              </a:rPr>
              <a:t> functions as a Kubernetes admission controller that enables users to establish image security policies at various levels, integrating seamlessly with IBM's Notary service to verify container images. This implementation significantly improves security by allowing users to sign images in private registries, supporting fine-grained deployment policies in CI/CD pipelines. </a:t>
            </a:r>
            <a:r>
              <a:rPr lang="en-US" sz="1999" dirty="0" err="1">
                <a:solidFill>
                  <a:srgbClr val="FFFFFF"/>
                </a:solidFill>
                <a:latin typeface="Open Sans"/>
                <a:ea typeface="Open Sans"/>
                <a:cs typeface="Open Sans"/>
                <a:sym typeface="Open Sans"/>
              </a:rPr>
              <a:t>Portieris</a:t>
            </a:r>
            <a:r>
              <a:rPr lang="en-US" sz="1999" dirty="0">
                <a:solidFill>
                  <a:srgbClr val="FFFFFF"/>
                </a:solidFill>
                <a:latin typeface="Open Sans"/>
                <a:ea typeface="Open Sans"/>
                <a:cs typeface="Open Sans"/>
                <a:sym typeface="Open Sans"/>
              </a:rPr>
              <a:t> is highly available across five regions with load balancing, failover support, and end-to-end TLS for secure communication. IBM is actively involved in the CNCF community, contributing to open-source projects and enhancing Notary. Michael Hough advises companies to focus on high availability and community engagement when deploying Notary or cloud-native infrastructure, showcasing IBM's commitment to security and collaboration in the cloud-native ecosystem.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2400"/>
            <a:ext cx="18288000" cy="10287000"/>
            <a:chOff x="0" y="0"/>
            <a:chExt cx="9537267" cy="5364713"/>
          </a:xfrm>
        </p:grpSpPr>
        <p:sp>
          <p:nvSpPr>
            <p:cNvPr id="3" name="Freeform 3"/>
            <p:cNvSpPr/>
            <p:nvPr/>
          </p:nvSpPr>
          <p:spPr>
            <a:xfrm>
              <a:off x="0" y="0"/>
              <a:ext cx="9537267" cy="5364713"/>
            </a:xfrm>
            <a:custGeom>
              <a:avLst/>
              <a:gdLst/>
              <a:ahLst/>
              <a:cxnLst/>
              <a:rect l="l" t="t" r="r" b="b"/>
              <a:pathLst>
                <a:path w="9537267" h="5364713">
                  <a:moveTo>
                    <a:pt x="0" y="0"/>
                  </a:moveTo>
                  <a:lnTo>
                    <a:pt x="9537267" y="0"/>
                  </a:lnTo>
                  <a:lnTo>
                    <a:pt x="9537267" y="5364713"/>
                  </a:lnTo>
                  <a:lnTo>
                    <a:pt x="0" y="5364713"/>
                  </a:lnTo>
                  <a:close/>
                </a:path>
              </a:pathLst>
            </a:custGeom>
            <a:solidFill>
              <a:srgbClr val="20252F"/>
            </a:solidFill>
          </p:spPr>
          <p:txBody>
            <a:bodyPr/>
            <a:lstStyle/>
            <a:p>
              <a:endParaRPr lang="en-US"/>
            </a:p>
          </p:txBody>
        </p:sp>
      </p:grpSp>
      <p:grpSp>
        <p:nvGrpSpPr>
          <p:cNvPr id="4" name="Group 4"/>
          <p:cNvGrpSpPr/>
          <p:nvPr/>
        </p:nvGrpSpPr>
        <p:grpSpPr>
          <a:xfrm>
            <a:off x="178709" y="2325814"/>
            <a:ext cx="17512631" cy="7732796"/>
            <a:chOff x="0" y="0"/>
            <a:chExt cx="7588536" cy="3350759"/>
          </a:xfrm>
        </p:grpSpPr>
        <p:sp>
          <p:nvSpPr>
            <p:cNvPr id="5" name="Freeform 5"/>
            <p:cNvSpPr/>
            <p:nvPr/>
          </p:nvSpPr>
          <p:spPr>
            <a:xfrm>
              <a:off x="0" y="0"/>
              <a:ext cx="7588536" cy="3350759"/>
            </a:xfrm>
            <a:custGeom>
              <a:avLst/>
              <a:gdLst/>
              <a:ahLst/>
              <a:cxnLst/>
              <a:rect l="l" t="t" r="r" b="b"/>
              <a:pathLst>
                <a:path w="7588536" h="3350759">
                  <a:moveTo>
                    <a:pt x="0" y="0"/>
                  </a:moveTo>
                  <a:lnTo>
                    <a:pt x="7588536" y="0"/>
                  </a:lnTo>
                  <a:lnTo>
                    <a:pt x="7588536" y="3350759"/>
                  </a:lnTo>
                  <a:lnTo>
                    <a:pt x="0" y="3350759"/>
                  </a:lnTo>
                  <a:close/>
                </a:path>
              </a:pathLst>
            </a:custGeom>
            <a:solidFill>
              <a:srgbClr val="F6A429"/>
            </a:solidFill>
          </p:spPr>
          <p:txBody>
            <a:bodyPr/>
            <a:lstStyle/>
            <a:p>
              <a:endParaRPr lang="en-US"/>
            </a:p>
          </p:txBody>
        </p:sp>
      </p:grpSp>
      <p:sp>
        <p:nvSpPr>
          <p:cNvPr id="6" name="Freeform 6"/>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FFFFFF"/>
                </a:solidFill>
                <a:latin typeface="Open Sans"/>
                <a:ea typeface="Open Sans"/>
                <a:cs typeface="Open Sans"/>
                <a:sym typeface="Open Sans"/>
              </a:rPr>
              <a:t>Case Study</a:t>
            </a:r>
          </a:p>
        </p:txBody>
      </p:sp>
      <p:sp>
        <p:nvSpPr>
          <p:cNvPr id="8" name="TextBox 8"/>
          <p:cNvSpPr txBox="1"/>
          <p:nvPr/>
        </p:nvSpPr>
        <p:spPr>
          <a:xfrm>
            <a:off x="2628071" y="1029144"/>
            <a:ext cx="14290924" cy="877570"/>
          </a:xfrm>
          <a:prstGeom prst="rect">
            <a:avLst/>
          </a:prstGeom>
        </p:spPr>
        <p:txBody>
          <a:bodyPr lIns="0" tIns="0" rIns="0" bIns="0" rtlCol="0" anchor="t">
            <a:spAutoFit/>
          </a:bodyPr>
          <a:lstStyle/>
          <a:p>
            <a:pPr algn="l">
              <a:lnSpc>
                <a:spcPts val="7040"/>
              </a:lnSpc>
            </a:pPr>
            <a:r>
              <a:rPr lang="en-US" sz="5500" b="1">
                <a:solidFill>
                  <a:srgbClr val="FFFFFF"/>
                </a:solidFill>
                <a:latin typeface="Montserrat Ultra-Bold"/>
                <a:ea typeface="Montserrat Ultra-Bold"/>
                <a:cs typeface="Montserrat Ultra-Bold"/>
                <a:sym typeface="Montserrat Ultra-Bold"/>
              </a:rPr>
              <a:t>PROBLEMS, SOLUTIONS &amp; OUTCOMES</a:t>
            </a:r>
          </a:p>
        </p:txBody>
      </p:sp>
      <p:sp>
        <p:nvSpPr>
          <p:cNvPr id="9" name="TextBox 9"/>
          <p:cNvSpPr txBox="1"/>
          <p:nvPr/>
        </p:nvSpPr>
        <p:spPr>
          <a:xfrm>
            <a:off x="350159" y="2490305"/>
            <a:ext cx="17099641" cy="1234441"/>
          </a:xfrm>
          <a:prstGeom prst="rect">
            <a:avLst/>
          </a:prstGeom>
        </p:spPr>
        <p:txBody>
          <a:bodyPr lIns="0" tIns="0" rIns="0" bIns="0" rtlCol="0" anchor="t">
            <a:spAutoFit/>
          </a:bodyPr>
          <a:lstStyle/>
          <a:p>
            <a:pPr algn="just">
              <a:lnSpc>
                <a:spcPts val="3359"/>
              </a:lnSpc>
              <a:spcBef>
                <a:spcPct val="0"/>
              </a:spcBef>
            </a:pPr>
            <a:r>
              <a:rPr lang="en-US" sz="2399" b="1">
                <a:solidFill>
                  <a:srgbClr val="000000"/>
                </a:solidFill>
                <a:latin typeface="Open Sans Bold"/>
                <a:ea typeface="Open Sans Bold"/>
                <a:cs typeface="Open Sans Bold"/>
                <a:sym typeface="Open Sans Bold"/>
              </a:rPr>
              <a:t>Problem: </a:t>
            </a:r>
            <a:r>
              <a:rPr lang="en-US" sz="2399">
                <a:solidFill>
                  <a:srgbClr val="000000"/>
                </a:solidFill>
                <a:latin typeface="Open Sans"/>
                <a:ea typeface="Open Sans"/>
                <a:cs typeface="Open Sans"/>
                <a:sym typeface="Open Sans"/>
              </a:rPr>
              <a:t>IBM Cloud’s diverse services include public, private, and hybrid cloud offerings, which needed enhanced security measures for image integrity and provenance. In late 2017, IBM’s Container Registry team aimed to address this by building an image trust service capable of enforcing secure and trusted container deployments on Kubernetes.</a:t>
            </a:r>
          </a:p>
        </p:txBody>
      </p:sp>
      <p:sp>
        <p:nvSpPr>
          <p:cNvPr id="10" name="TextBox 10"/>
          <p:cNvSpPr txBox="1"/>
          <p:nvPr/>
        </p:nvSpPr>
        <p:spPr>
          <a:xfrm>
            <a:off x="350159" y="4119571"/>
            <a:ext cx="17099641" cy="2072641"/>
          </a:xfrm>
          <a:prstGeom prst="rect">
            <a:avLst/>
          </a:prstGeom>
        </p:spPr>
        <p:txBody>
          <a:bodyPr lIns="0" tIns="0" rIns="0" bIns="0" rtlCol="0" anchor="t">
            <a:spAutoFit/>
          </a:bodyPr>
          <a:lstStyle/>
          <a:p>
            <a:pPr algn="just">
              <a:lnSpc>
                <a:spcPts val="3359"/>
              </a:lnSpc>
              <a:spcBef>
                <a:spcPct val="0"/>
              </a:spcBef>
            </a:pPr>
            <a:r>
              <a:rPr lang="en-US" sz="2399" b="1">
                <a:solidFill>
                  <a:srgbClr val="000000"/>
                </a:solidFill>
                <a:latin typeface="Open Sans Bold"/>
                <a:ea typeface="Open Sans Bold"/>
                <a:cs typeface="Open Sans Bold"/>
                <a:sym typeface="Open Sans Bold"/>
              </a:rPr>
              <a:t>Solution: </a:t>
            </a:r>
            <a:r>
              <a:rPr lang="en-US" sz="2399">
                <a:solidFill>
                  <a:srgbClr val="000000"/>
                </a:solidFill>
                <a:latin typeface="Open Sans"/>
                <a:ea typeface="Open Sans"/>
                <a:cs typeface="Open Sans"/>
                <a:sym typeface="Open Sans"/>
              </a:rPr>
              <a:t>IBM developed Portieris, an image trust service based on CNCF’s Notary, launching it in early 2018. Portieris acts as a Kubernetes admission controller that allows users to set and enforce image security policies at both namespace and cluster levels, integrating with IBM’s Notary service to verify that container images meet security standards. IBM deployed Portieris across five regions with load balancing, failover support, and TLS-backed connections to IBM Cloudant, ensuring high availability and robust data security.</a:t>
            </a:r>
          </a:p>
        </p:txBody>
      </p:sp>
      <p:sp>
        <p:nvSpPr>
          <p:cNvPr id="11" name="TextBox 11"/>
          <p:cNvSpPr txBox="1"/>
          <p:nvPr/>
        </p:nvSpPr>
        <p:spPr>
          <a:xfrm>
            <a:off x="350159" y="6468437"/>
            <a:ext cx="17099641" cy="2910841"/>
          </a:xfrm>
          <a:prstGeom prst="rect">
            <a:avLst/>
          </a:prstGeom>
        </p:spPr>
        <p:txBody>
          <a:bodyPr lIns="0" tIns="0" rIns="0" bIns="0" rtlCol="0" anchor="t">
            <a:spAutoFit/>
          </a:bodyPr>
          <a:lstStyle/>
          <a:p>
            <a:pPr algn="just">
              <a:lnSpc>
                <a:spcPts val="3359"/>
              </a:lnSpc>
              <a:spcBef>
                <a:spcPct val="0"/>
              </a:spcBef>
            </a:pPr>
            <a:r>
              <a:rPr lang="en-US" sz="2399" b="1" dirty="0">
                <a:solidFill>
                  <a:srgbClr val="000000"/>
                </a:solidFill>
                <a:latin typeface="Open Sans Bold"/>
                <a:ea typeface="Open Sans Bold"/>
                <a:cs typeface="Open Sans Bold"/>
                <a:sym typeface="Open Sans Bold"/>
              </a:rPr>
              <a:t>Outcomes: </a:t>
            </a:r>
            <a:r>
              <a:rPr lang="en-US" sz="2399" dirty="0" err="1">
                <a:solidFill>
                  <a:srgbClr val="000000"/>
                </a:solidFill>
                <a:latin typeface="Open Sans"/>
                <a:ea typeface="Open Sans"/>
                <a:cs typeface="Open Sans"/>
                <a:sym typeface="Open Sans"/>
              </a:rPr>
              <a:t>Portieris</a:t>
            </a:r>
            <a:r>
              <a:rPr lang="en-US" sz="2399" dirty="0">
                <a:solidFill>
                  <a:srgbClr val="000000"/>
                </a:solidFill>
                <a:latin typeface="Open Sans"/>
                <a:ea typeface="Open Sans"/>
                <a:cs typeface="Open Sans"/>
                <a:sym typeface="Open Sans"/>
              </a:rPr>
              <a:t> significantly boosted IBM Cloud's security by allowing users to sign images in private registries, adding assurances of image origin and integrity. The solution also introduced granular deployment policies for CI/CD pipelines, giving enterprises precise control over deployments. IBM’s commitment to open-source collaboration strengthened CNCF projects like Notary and TUF, contributing advancements such as a CouchDB backend and broadening support for security hardware. This initiative has underscored IBM’s dedication to secure, open-source cloud-native infrastructure, benefiting security-conscious customers and establishing IBM as a proactive contributor within the CNCF ecosystem.</a:t>
            </a:r>
          </a:p>
        </p:txBody>
      </p:sp>
      <p:pic>
        <p:nvPicPr>
          <p:cNvPr id="12" name="Picture 12"/>
          <p:cNvPicPr>
            <a:picLocks noChangeAspect="1"/>
          </p:cNvPicPr>
          <p:nvPr/>
        </p:nvPicPr>
        <p:blipFill>
          <a:blip r:embed="rId4"/>
          <a:stretch>
            <a:fillRect/>
          </a:stretch>
        </p:blipFill>
        <p:spPr>
          <a:xfrm>
            <a:off x="16573674" y="8940944"/>
            <a:ext cx="1219272" cy="12192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4" name="Freeform 4"/>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grpSp>
        <p:nvGrpSpPr>
          <p:cNvPr id="6" name="Group 6"/>
          <p:cNvGrpSpPr/>
          <p:nvPr/>
        </p:nvGrpSpPr>
        <p:grpSpPr>
          <a:xfrm>
            <a:off x="1028700" y="2383031"/>
            <a:ext cx="8115300" cy="2760469"/>
            <a:chOff x="0" y="0"/>
            <a:chExt cx="10820400" cy="3680625"/>
          </a:xfrm>
        </p:grpSpPr>
        <p:grpSp>
          <p:nvGrpSpPr>
            <p:cNvPr id="7" name="Group 7"/>
            <p:cNvGrpSpPr/>
            <p:nvPr/>
          </p:nvGrpSpPr>
          <p:grpSpPr>
            <a:xfrm rot="-10800000">
              <a:off x="0" y="0"/>
              <a:ext cx="10820400" cy="3680625"/>
              <a:chOff x="0" y="0"/>
              <a:chExt cx="23260241" cy="7912112"/>
            </a:xfrm>
          </p:grpSpPr>
          <p:sp>
            <p:nvSpPr>
              <p:cNvPr id="8" name="Freeform 8"/>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20252F"/>
              </a:solidFill>
            </p:spPr>
            <p:txBody>
              <a:bodyPr/>
              <a:lstStyle/>
              <a:p>
                <a:endParaRPr lang="en-US"/>
              </a:p>
            </p:txBody>
          </p:sp>
        </p:grpSp>
        <p:sp>
          <p:nvSpPr>
            <p:cNvPr id="9" name="TextBox 9"/>
            <p:cNvSpPr txBox="1"/>
            <p:nvPr/>
          </p:nvSpPr>
          <p:spPr>
            <a:xfrm>
              <a:off x="1239108" y="1125606"/>
              <a:ext cx="8342184" cy="163322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Use trusted, community-supported tools like Notary to streamline security and reduce proprietary development.</a:t>
              </a:r>
            </a:p>
          </p:txBody>
        </p:sp>
        <p:sp>
          <p:nvSpPr>
            <p:cNvPr id="10" name="TextBox 10"/>
            <p:cNvSpPr txBox="1"/>
            <p:nvPr/>
          </p:nvSpPr>
          <p:spPr>
            <a:xfrm>
              <a:off x="1239108" y="406786"/>
              <a:ext cx="7373399" cy="515620"/>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Open Sans Bold"/>
                  <a:ea typeface="Open Sans Bold"/>
                  <a:cs typeface="Open Sans Bold"/>
                  <a:sym typeface="Open Sans Bold"/>
                </a:rPr>
                <a:t>Adopt Proven Security Standards</a:t>
              </a:r>
            </a:p>
          </p:txBody>
        </p:sp>
      </p:grpSp>
      <p:grpSp>
        <p:nvGrpSpPr>
          <p:cNvPr id="11" name="Group 11"/>
          <p:cNvGrpSpPr/>
          <p:nvPr/>
        </p:nvGrpSpPr>
        <p:grpSpPr>
          <a:xfrm>
            <a:off x="9144000" y="5143500"/>
            <a:ext cx="8115300" cy="2760469"/>
            <a:chOff x="0" y="0"/>
            <a:chExt cx="10820400" cy="3680625"/>
          </a:xfrm>
        </p:grpSpPr>
        <p:grpSp>
          <p:nvGrpSpPr>
            <p:cNvPr id="12" name="Group 12"/>
            <p:cNvGrpSpPr/>
            <p:nvPr/>
          </p:nvGrpSpPr>
          <p:grpSpPr>
            <a:xfrm>
              <a:off x="0" y="0"/>
              <a:ext cx="10820400" cy="3680625"/>
              <a:chOff x="0" y="0"/>
              <a:chExt cx="23260241" cy="7912112"/>
            </a:xfrm>
          </p:grpSpPr>
          <p:sp>
            <p:nvSpPr>
              <p:cNvPr id="13" name="Freeform 13"/>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20252F"/>
              </a:solidFill>
            </p:spPr>
            <p:txBody>
              <a:bodyPr/>
              <a:lstStyle/>
              <a:p>
                <a:endParaRPr lang="en-US"/>
              </a:p>
            </p:txBody>
          </p:sp>
        </p:grpSp>
        <p:sp>
          <p:nvSpPr>
            <p:cNvPr id="14" name="TextBox 14"/>
            <p:cNvSpPr txBox="1"/>
            <p:nvPr/>
          </p:nvSpPr>
          <p:spPr>
            <a:xfrm>
              <a:off x="1239108" y="1094599"/>
              <a:ext cx="8342184" cy="219202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Strengthening authentication processes requires tools to support diverse security hardware, meeting stringent enterprise security needs.</a:t>
              </a:r>
            </a:p>
          </p:txBody>
        </p:sp>
        <p:sp>
          <p:nvSpPr>
            <p:cNvPr id="15" name="TextBox 15"/>
            <p:cNvSpPr txBox="1"/>
            <p:nvPr/>
          </p:nvSpPr>
          <p:spPr>
            <a:xfrm>
              <a:off x="1239108" y="286879"/>
              <a:ext cx="8342184" cy="515620"/>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Open Sans Bold"/>
                  <a:ea typeface="Open Sans Bold"/>
                  <a:cs typeface="Open Sans Bold"/>
                  <a:sym typeface="Open Sans Bold"/>
                </a:rPr>
                <a:t>Ensure Security Hardware Compatibility</a:t>
              </a:r>
            </a:p>
          </p:txBody>
        </p:sp>
      </p:grpSp>
      <p:grpSp>
        <p:nvGrpSpPr>
          <p:cNvPr id="16" name="Group 16"/>
          <p:cNvGrpSpPr/>
          <p:nvPr/>
        </p:nvGrpSpPr>
        <p:grpSpPr>
          <a:xfrm>
            <a:off x="9144000" y="2383031"/>
            <a:ext cx="8115300" cy="2760469"/>
            <a:chOff x="0" y="0"/>
            <a:chExt cx="10820400" cy="3680625"/>
          </a:xfrm>
        </p:grpSpPr>
        <p:grpSp>
          <p:nvGrpSpPr>
            <p:cNvPr id="17" name="Group 17"/>
            <p:cNvGrpSpPr/>
            <p:nvPr/>
          </p:nvGrpSpPr>
          <p:grpSpPr>
            <a:xfrm rot="-10800000">
              <a:off x="0" y="0"/>
              <a:ext cx="10820400" cy="3680625"/>
              <a:chOff x="0" y="0"/>
              <a:chExt cx="23260241" cy="7912112"/>
            </a:xfrm>
          </p:grpSpPr>
          <p:sp>
            <p:nvSpPr>
              <p:cNvPr id="18" name="Freeform 18"/>
              <p:cNvSpPr/>
              <p:nvPr/>
            </p:nvSpPr>
            <p:spPr>
              <a:xfrm>
                <a:off x="0" y="0"/>
                <a:ext cx="23260241" cy="7912112"/>
              </a:xfrm>
              <a:custGeom>
                <a:avLst/>
                <a:gdLst/>
                <a:ahLst/>
                <a:cxnLst/>
                <a:rect l="l" t="t" r="r" b="b"/>
                <a:pathLst>
                  <a:path w="23260241" h="7912112">
                    <a:moveTo>
                      <a:pt x="0" y="0"/>
                    </a:moveTo>
                    <a:lnTo>
                      <a:pt x="23260241" y="0"/>
                    </a:lnTo>
                    <a:lnTo>
                      <a:pt x="23260241" y="7912112"/>
                    </a:lnTo>
                    <a:lnTo>
                      <a:pt x="0" y="7912112"/>
                    </a:lnTo>
                    <a:close/>
                  </a:path>
                </a:pathLst>
              </a:custGeom>
              <a:solidFill>
                <a:srgbClr val="F6A429"/>
              </a:solidFill>
            </p:spPr>
            <p:txBody>
              <a:bodyPr/>
              <a:lstStyle/>
              <a:p>
                <a:endParaRPr lang="en-US"/>
              </a:p>
            </p:txBody>
          </p:sp>
        </p:grpSp>
        <p:sp>
          <p:nvSpPr>
            <p:cNvPr id="19" name="TextBox 19"/>
            <p:cNvSpPr txBox="1"/>
            <p:nvPr/>
          </p:nvSpPr>
          <p:spPr>
            <a:xfrm>
              <a:off x="1239108" y="1125606"/>
              <a:ext cx="8342184" cy="219202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Open Sans"/>
                  <a:ea typeface="Open Sans"/>
                  <a:cs typeface="Open Sans"/>
                  <a:sym typeface="Open Sans"/>
                </a:rPr>
                <a:t>Deploy across multiple regions with load balancing and failover to ensure reliability and fault tolerance for critical security services.</a:t>
              </a:r>
            </a:p>
          </p:txBody>
        </p:sp>
        <p:sp>
          <p:nvSpPr>
            <p:cNvPr id="20" name="TextBox 20"/>
            <p:cNvSpPr txBox="1"/>
            <p:nvPr/>
          </p:nvSpPr>
          <p:spPr>
            <a:xfrm>
              <a:off x="1239108" y="406786"/>
              <a:ext cx="7373399" cy="51562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Open Sans Bold"/>
                  <a:ea typeface="Open Sans Bold"/>
                  <a:cs typeface="Open Sans Bold"/>
                  <a:sym typeface="Open Sans Bold"/>
                </a:rPr>
                <a:t>Prioritize High Availability</a:t>
              </a:r>
            </a:p>
          </p:txBody>
        </p:sp>
      </p:grpSp>
      <p:sp>
        <p:nvSpPr>
          <p:cNvPr id="21" name="TextBox 21"/>
          <p:cNvSpPr txBox="1"/>
          <p:nvPr/>
        </p:nvSpPr>
        <p:spPr>
          <a:xfrm>
            <a:off x="2863735" y="737031"/>
            <a:ext cx="12560531" cy="877570"/>
          </a:xfrm>
          <a:prstGeom prst="rect">
            <a:avLst/>
          </a:prstGeom>
        </p:spPr>
        <p:txBody>
          <a:bodyPr lIns="0" tIns="0" rIns="0" bIns="0" rtlCol="0" anchor="t">
            <a:spAutoFit/>
          </a:bodyPr>
          <a:lstStyle/>
          <a:p>
            <a:pPr algn="ctr">
              <a:lnSpc>
                <a:spcPts val="7040"/>
              </a:lnSpc>
            </a:pPr>
            <a:r>
              <a:rPr lang="en-US" sz="5500" b="1">
                <a:solidFill>
                  <a:srgbClr val="000000"/>
                </a:solidFill>
                <a:latin typeface="Montserrat Ultra-Bold"/>
                <a:ea typeface="Montserrat Ultra-Bold"/>
                <a:cs typeface="Montserrat Ultra-Bold"/>
                <a:sym typeface="Montserrat Ultra-Bold"/>
              </a:rPr>
              <a:t>KEY LESSONS</a:t>
            </a:r>
          </a:p>
        </p:txBody>
      </p:sp>
      <p:grpSp>
        <p:nvGrpSpPr>
          <p:cNvPr id="22" name="Group 22"/>
          <p:cNvGrpSpPr/>
          <p:nvPr/>
        </p:nvGrpSpPr>
        <p:grpSpPr>
          <a:xfrm>
            <a:off x="1028700" y="5143500"/>
            <a:ext cx="8115300" cy="2760469"/>
            <a:chOff x="0" y="0"/>
            <a:chExt cx="10820400" cy="3680625"/>
          </a:xfrm>
        </p:grpSpPr>
        <p:grpSp>
          <p:nvGrpSpPr>
            <p:cNvPr id="23" name="Group 23"/>
            <p:cNvGrpSpPr/>
            <p:nvPr/>
          </p:nvGrpSpPr>
          <p:grpSpPr>
            <a:xfrm>
              <a:off x="0" y="0"/>
              <a:ext cx="10820400" cy="3680625"/>
              <a:chOff x="0" y="0"/>
              <a:chExt cx="28363885" cy="9648148"/>
            </a:xfrm>
          </p:grpSpPr>
          <p:sp>
            <p:nvSpPr>
              <p:cNvPr id="24" name="Freeform 24"/>
              <p:cNvSpPr/>
              <p:nvPr/>
            </p:nvSpPr>
            <p:spPr>
              <a:xfrm>
                <a:off x="0" y="0"/>
                <a:ext cx="28363884" cy="9648148"/>
              </a:xfrm>
              <a:custGeom>
                <a:avLst/>
                <a:gdLst/>
                <a:ahLst/>
                <a:cxnLst/>
                <a:rect l="l" t="t" r="r" b="b"/>
                <a:pathLst>
                  <a:path w="28363884" h="9648148">
                    <a:moveTo>
                      <a:pt x="0" y="0"/>
                    </a:moveTo>
                    <a:lnTo>
                      <a:pt x="28363884" y="0"/>
                    </a:lnTo>
                    <a:lnTo>
                      <a:pt x="28363884" y="9648148"/>
                    </a:lnTo>
                    <a:lnTo>
                      <a:pt x="0" y="9648148"/>
                    </a:lnTo>
                    <a:close/>
                  </a:path>
                </a:pathLst>
              </a:custGeom>
              <a:solidFill>
                <a:srgbClr val="F6A429"/>
              </a:solidFill>
            </p:spPr>
            <p:txBody>
              <a:bodyPr/>
              <a:lstStyle/>
              <a:p>
                <a:endParaRPr lang="en-US"/>
              </a:p>
            </p:txBody>
          </p:sp>
        </p:grpSp>
        <p:sp>
          <p:nvSpPr>
            <p:cNvPr id="25" name="TextBox 25"/>
            <p:cNvSpPr txBox="1"/>
            <p:nvPr/>
          </p:nvSpPr>
          <p:spPr>
            <a:xfrm>
              <a:off x="1239108" y="1051619"/>
              <a:ext cx="8342184" cy="163322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Open Sans"/>
                  <a:ea typeface="Open Sans"/>
                  <a:cs typeface="Open Sans"/>
                  <a:sym typeface="Open Sans"/>
                </a:rPr>
                <a:t>Contributing to CNCF projects fosters collaboration, innovation, and the development of industry standards.</a:t>
              </a:r>
            </a:p>
          </p:txBody>
        </p:sp>
        <p:sp>
          <p:nvSpPr>
            <p:cNvPr id="26" name="TextBox 26"/>
            <p:cNvSpPr txBox="1"/>
            <p:nvPr/>
          </p:nvSpPr>
          <p:spPr>
            <a:xfrm>
              <a:off x="1239108" y="268000"/>
              <a:ext cx="7669816" cy="51562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Open Sans Bold"/>
                  <a:ea typeface="Open Sans Bold"/>
                  <a:cs typeface="Open Sans Bold"/>
                  <a:sym typeface="Open Sans Bold"/>
                </a:rPr>
                <a:t>Engage in Open Source Communities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p>
              <a:endParaRPr lang="en-US"/>
            </a:p>
          </p:txBody>
        </p:sp>
      </p:grpSp>
      <p:sp>
        <p:nvSpPr>
          <p:cNvPr id="4" name="Freeform 4"/>
          <p:cNvSpPr/>
          <p:nvPr/>
        </p:nvSpPr>
        <p:spPr>
          <a:xfrm>
            <a:off x="1028700" y="784656"/>
            <a:ext cx="239123" cy="244044"/>
          </a:xfrm>
          <a:custGeom>
            <a:avLst/>
            <a:gdLst/>
            <a:ahLst/>
            <a:cxnLst/>
            <a:rect l="l" t="t" r="r" b="b"/>
            <a:pathLst>
              <a:path w="239123" h="244044">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7662990" y="5143500"/>
            <a:ext cx="10172223" cy="5143500"/>
            <a:chOff x="0" y="0"/>
            <a:chExt cx="5304856" cy="2682356"/>
          </a:xfrm>
        </p:grpSpPr>
        <p:sp>
          <p:nvSpPr>
            <p:cNvPr id="6" name="Freeform 6"/>
            <p:cNvSpPr/>
            <p:nvPr/>
          </p:nvSpPr>
          <p:spPr>
            <a:xfrm>
              <a:off x="0" y="0"/>
              <a:ext cx="5304856" cy="2682356"/>
            </a:xfrm>
            <a:custGeom>
              <a:avLst/>
              <a:gdLst/>
              <a:ahLst/>
              <a:cxnLst/>
              <a:rect l="l" t="t" r="r" b="b"/>
              <a:pathLst>
                <a:path w="5304856" h="2682356">
                  <a:moveTo>
                    <a:pt x="0" y="0"/>
                  </a:moveTo>
                  <a:lnTo>
                    <a:pt x="5304856" y="0"/>
                  </a:lnTo>
                  <a:lnTo>
                    <a:pt x="5304856" y="2682356"/>
                  </a:lnTo>
                  <a:lnTo>
                    <a:pt x="0" y="2682356"/>
                  </a:lnTo>
                  <a:close/>
                </a:path>
              </a:pathLst>
            </a:custGeom>
            <a:solidFill>
              <a:srgbClr val="20252F"/>
            </a:solidFill>
          </p:spPr>
          <p:txBody>
            <a:bodyPr/>
            <a:lstStyle/>
            <a:p>
              <a:endParaRPr lang="en-US"/>
            </a:p>
          </p:txBody>
        </p:sp>
      </p:grpSp>
      <p:grpSp>
        <p:nvGrpSpPr>
          <p:cNvPr id="7" name="Group 7"/>
          <p:cNvGrpSpPr/>
          <p:nvPr/>
        </p:nvGrpSpPr>
        <p:grpSpPr>
          <a:xfrm>
            <a:off x="765967" y="3514301"/>
            <a:ext cx="6684894" cy="3740809"/>
            <a:chOff x="0" y="0"/>
            <a:chExt cx="8913192" cy="4987746"/>
          </a:xfrm>
        </p:grpSpPr>
        <p:pic>
          <p:nvPicPr>
            <p:cNvPr id="8" name="Picture 8"/>
            <p:cNvPicPr>
              <a:picLocks noChangeAspect="1"/>
            </p:cNvPicPr>
            <p:nvPr/>
          </p:nvPicPr>
          <p:blipFill>
            <a:blip r:embed="rId4"/>
            <a:srcRect t="617" b="617"/>
            <a:stretch>
              <a:fillRect/>
            </a:stretch>
          </p:blipFill>
          <p:spPr>
            <a:xfrm>
              <a:off x="0" y="0"/>
              <a:ext cx="8913192" cy="4987746"/>
            </a:xfrm>
            <a:prstGeom prst="rect">
              <a:avLst/>
            </a:prstGeom>
          </p:spPr>
        </p:pic>
      </p:grpSp>
      <p:grpSp>
        <p:nvGrpSpPr>
          <p:cNvPr id="9" name="Group 9"/>
          <p:cNvGrpSpPr/>
          <p:nvPr/>
        </p:nvGrpSpPr>
        <p:grpSpPr>
          <a:xfrm>
            <a:off x="15043066" y="9521896"/>
            <a:ext cx="2216234" cy="765104"/>
            <a:chOff x="0" y="0"/>
            <a:chExt cx="2954979" cy="1020139"/>
          </a:xfrm>
        </p:grpSpPr>
        <p:grpSp>
          <p:nvGrpSpPr>
            <p:cNvPr id="10" name="Group 10"/>
            <p:cNvGrpSpPr/>
            <p:nvPr/>
          </p:nvGrpSpPr>
          <p:grpSpPr>
            <a:xfrm>
              <a:off x="0" y="0"/>
              <a:ext cx="2954979" cy="1020139"/>
              <a:chOff x="0" y="0"/>
              <a:chExt cx="4773358" cy="1647893"/>
            </a:xfrm>
          </p:grpSpPr>
          <p:sp>
            <p:nvSpPr>
              <p:cNvPr id="11" name="Freeform 11"/>
              <p:cNvSpPr/>
              <p:nvPr/>
            </p:nvSpPr>
            <p:spPr>
              <a:xfrm>
                <a:off x="0" y="0"/>
                <a:ext cx="4773358" cy="1647893"/>
              </a:xfrm>
              <a:custGeom>
                <a:avLst/>
                <a:gdLst/>
                <a:ahLst/>
                <a:cxnLst/>
                <a:rect l="l" t="t" r="r" b="b"/>
                <a:pathLst>
                  <a:path w="4773358" h="1647893">
                    <a:moveTo>
                      <a:pt x="0" y="0"/>
                    </a:moveTo>
                    <a:lnTo>
                      <a:pt x="4773358" y="0"/>
                    </a:lnTo>
                    <a:lnTo>
                      <a:pt x="4773358" y="1647893"/>
                    </a:lnTo>
                    <a:lnTo>
                      <a:pt x="0" y="1647893"/>
                    </a:lnTo>
                    <a:close/>
                  </a:path>
                </a:pathLst>
              </a:custGeom>
              <a:solidFill>
                <a:srgbClr val="F6A429"/>
              </a:solidFill>
            </p:spPr>
            <p:txBody>
              <a:bodyPr/>
              <a:lstStyle/>
              <a:p>
                <a:endParaRPr lang="en-US"/>
              </a:p>
            </p:txBody>
          </p:sp>
        </p:grpSp>
        <p:sp>
          <p:nvSpPr>
            <p:cNvPr id="12" name="TextBox 12"/>
            <p:cNvSpPr txBox="1"/>
            <p:nvPr/>
          </p:nvSpPr>
          <p:spPr>
            <a:xfrm>
              <a:off x="0" y="302746"/>
              <a:ext cx="2954979" cy="386073"/>
            </a:xfrm>
            <a:prstGeom prst="rect">
              <a:avLst/>
            </a:prstGeom>
          </p:spPr>
          <p:txBody>
            <a:bodyPr lIns="0" tIns="0" rIns="0" bIns="0" rtlCol="0" anchor="t">
              <a:spAutoFit/>
            </a:bodyPr>
            <a:lstStyle/>
            <a:p>
              <a:pPr algn="ctr">
                <a:lnSpc>
                  <a:spcPts val="2546"/>
                </a:lnSpc>
                <a:spcBef>
                  <a:spcPct val="0"/>
                </a:spcBef>
              </a:pPr>
              <a:r>
                <a:rPr lang="en-US" sz="1818" b="1">
                  <a:solidFill>
                    <a:srgbClr val="FFFFFF"/>
                  </a:solidFill>
                  <a:latin typeface="Open Sans Bold"/>
                  <a:ea typeface="Open Sans Bold"/>
                  <a:cs typeface="Open Sans Bold"/>
                  <a:sym typeface="Open Sans Bold"/>
                </a:rPr>
                <a:t>LEARN MORE</a:t>
              </a:r>
            </a:p>
          </p:txBody>
        </p:sp>
      </p:grpSp>
      <p:sp>
        <p:nvSpPr>
          <p:cNvPr id="13" name="TextBox 13"/>
          <p:cNvSpPr txBox="1"/>
          <p:nvPr/>
        </p:nvSpPr>
        <p:spPr>
          <a:xfrm>
            <a:off x="1450694" y="756081"/>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171616"/>
                </a:solidFill>
                <a:latin typeface="Open Sans"/>
                <a:ea typeface="Open Sans"/>
                <a:cs typeface="Open Sans"/>
                <a:sym typeface="Open Sans"/>
              </a:rPr>
              <a:t>Case Study</a:t>
            </a:r>
          </a:p>
        </p:txBody>
      </p:sp>
      <p:sp>
        <p:nvSpPr>
          <p:cNvPr id="14" name="TextBox 14"/>
          <p:cNvSpPr txBox="1"/>
          <p:nvPr/>
        </p:nvSpPr>
        <p:spPr>
          <a:xfrm>
            <a:off x="4764665" y="1451179"/>
            <a:ext cx="8758670" cy="1763395"/>
          </a:xfrm>
          <a:prstGeom prst="rect">
            <a:avLst/>
          </a:prstGeom>
        </p:spPr>
        <p:txBody>
          <a:bodyPr lIns="0" tIns="0" rIns="0" bIns="0" rtlCol="0" anchor="t">
            <a:spAutoFit/>
          </a:bodyPr>
          <a:lstStyle/>
          <a:p>
            <a:pPr algn="l">
              <a:lnSpc>
                <a:spcPts val="7040"/>
              </a:lnSpc>
            </a:pPr>
            <a:r>
              <a:rPr lang="en-US" sz="5500" b="1">
                <a:solidFill>
                  <a:srgbClr val="000000"/>
                </a:solidFill>
                <a:latin typeface="Montserrat Ultra-Bold"/>
                <a:ea typeface="Montserrat Ultra-Bold"/>
                <a:cs typeface="Montserrat Ultra-Bold"/>
                <a:sym typeface="Montserrat Ultra-Bold"/>
              </a:rPr>
              <a:t>AN OVERVIEW OF THE CASE STUDY</a:t>
            </a:r>
          </a:p>
        </p:txBody>
      </p:sp>
      <p:sp>
        <p:nvSpPr>
          <p:cNvPr id="15" name="TextBox 15"/>
          <p:cNvSpPr txBox="1"/>
          <p:nvPr/>
        </p:nvSpPr>
        <p:spPr>
          <a:xfrm>
            <a:off x="8100290" y="5565375"/>
            <a:ext cx="9085494" cy="3322321"/>
          </a:xfrm>
          <a:prstGeom prst="rect">
            <a:avLst/>
          </a:prstGeom>
        </p:spPr>
        <p:txBody>
          <a:bodyPr lIns="0" tIns="0" rIns="0" bIns="0" rtlCol="0" anchor="t">
            <a:spAutoFit/>
          </a:bodyPr>
          <a:lstStyle/>
          <a:p>
            <a:pPr algn="just">
              <a:lnSpc>
                <a:spcPts val="3779"/>
              </a:lnSpc>
              <a:spcBef>
                <a:spcPct val="0"/>
              </a:spcBef>
            </a:pPr>
            <a:r>
              <a:rPr lang="en-US" sz="2699">
                <a:solidFill>
                  <a:srgbClr val="FFFFFF"/>
                </a:solidFill>
                <a:latin typeface="Open Sans"/>
                <a:ea typeface="Open Sans"/>
                <a:cs typeface="Open Sans"/>
                <a:sym typeface="Open Sans"/>
              </a:rPr>
              <a:t>Nokia faced the challenge of delivering telecom software across various infrastructures, including bare metal, virtual machines, and cloud environments like VMware and OpenStack. To ensure seamless operation without the need for product modifications for each environment, Nokia transitioned to cloud-native technologies, primarily Kubernetes.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1267</Words>
  <Application>Microsoft Office PowerPoint</Application>
  <PresentationFormat>Custom</PresentationFormat>
  <Paragraphs>75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Montserrat Ultra-Bold</vt:lpstr>
      <vt:lpstr>Open Sans Bold</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Successful Containerization Projects</dc:title>
  <cp:lastModifiedBy>RONTALE DAN KENETH</cp:lastModifiedBy>
  <cp:revision>3</cp:revision>
  <dcterms:created xsi:type="dcterms:W3CDTF">2006-08-16T00:00:00Z</dcterms:created>
  <dcterms:modified xsi:type="dcterms:W3CDTF">2024-10-30T09:49:51Z</dcterms:modified>
  <dc:identifier>DAGUvAAmx_I</dc:identifier>
</cp:coreProperties>
</file>